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85"/>
  </p:notesMasterIdLst>
  <p:sldIdLst>
    <p:sldId id="339" r:id="rId2"/>
    <p:sldId id="335" r:id="rId3"/>
    <p:sldId id="337" r:id="rId4"/>
    <p:sldId id="338" r:id="rId5"/>
    <p:sldId id="257" r:id="rId6"/>
    <p:sldId id="260" r:id="rId7"/>
    <p:sldId id="342" r:id="rId8"/>
    <p:sldId id="294" r:id="rId9"/>
    <p:sldId id="295" r:id="rId10"/>
    <p:sldId id="298" r:id="rId11"/>
    <p:sldId id="290" r:id="rId12"/>
    <p:sldId id="291" r:id="rId13"/>
    <p:sldId id="343" r:id="rId14"/>
    <p:sldId id="344" r:id="rId15"/>
    <p:sldId id="345" r:id="rId16"/>
    <p:sldId id="346" r:id="rId17"/>
    <p:sldId id="292" r:id="rId18"/>
    <p:sldId id="299" r:id="rId19"/>
    <p:sldId id="300" r:id="rId20"/>
    <p:sldId id="301" r:id="rId21"/>
    <p:sldId id="302" r:id="rId22"/>
    <p:sldId id="303" r:id="rId23"/>
    <p:sldId id="304" r:id="rId24"/>
    <p:sldId id="305" r:id="rId25"/>
    <p:sldId id="306" r:id="rId26"/>
    <p:sldId id="307" r:id="rId27"/>
    <p:sldId id="308" r:id="rId28"/>
    <p:sldId id="309" r:id="rId29"/>
    <p:sldId id="310" r:id="rId30"/>
    <p:sldId id="311" r:id="rId31"/>
    <p:sldId id="312" r:id="rId32"/>
    <p:sldId id="313" r:id="rId33"/>
    <p:sldId id="314" r:id="rId34"/>
    <p:sldId id="315" r:id="rId35"/>
    <p:sldId id="340" r:id="rId36"/>
    <p:sldId id="323" r:id="rId37"/>
    <p:sldId id="320" r:id="rId38"/>
    <p:sldId id="321" r:id="rId39"/>
    <p:sldId id="324" r:id="rId40"/>
    <p:sldId id="325" r:id="rId41"/>
    <p:sldId id="326" r:id="rId42"/>
    <p:sldId id="328" r:id="rId43"/>
    <p:sldId id="318" r:id="rId44"/>
    <p:sldId id="322" r:id="rId45"/>
    <p:sldId id="331" r:id="rId46"/>
    <p:sldId id="332" r:id="rId47"/>
    <p:sldId id="319" r:id="rId48"/>
    <p:sldId id="333" r:id="rId49"/>
    <p:sldId id="347" r:id="rId50"/>
    <p:sldId id="348" r:id="rId51"/>
    <p:sldId id="349" r:id="rId52"/>
    <p:sldId id="350" r:id="rId53"/>
    <p:sldId id="341" r:id="rId54"/>
    <p:sldId id="258" r:id="rId55"/>
    <p:sldId id="259" r:id="rId56"/>
    <p:sldId id="261" r:id="rId57"/>
    <p:sldId id="262" r:id="rId58"/>
    <p:sldId id="263" r:id="rId59"/>
    <p:sldId id="264" r:id="rId60"/>
    <p:sldId id="265" r:id="rId61"/>
    <p:sldId id="266" r:id="rId62"/>
    <p:sldId id="267" r:id="rId63"/>
    <p:sldId id="268" r:id="rId64"/>
    <p:sldId id="269" r:id="rId65"/>
    <p:sldId id="270" r:id="rId66"/>
    <p:sldId id="271" r:id="rId67"/>
    <p:sldId id="272" r:id="rId68"/>
    <p:sldId id="273" r:id="rId69"/>
    <p:sldId id="274" r:id="rId70"/>
    <p:sldId id="275" r:id="rId71"/>
    <p:sldId id="276" r:id="rId72"/>
    <p:sldId id="277" r:id="rId73"/>
    <p:sldId id="278" r:id="rId74"/>
    <p:sldId id="279" r:id="rId75"/>
    <p:sldId id="280" r:id="rId76"/>
    <p:sldId id="281" r:id="rId77"/>
    <p:sldId id="282" r:id="rId78"/>
    <p:sldId id="283" r:id="rId79"/>
    <p:sldId id="284" r:id="rId80"/>
    <p:sldId id="285" r:id="rId81"/>
    <p:sldId id="286" r:id="rId82"/>
    <p:sldId id="287" r:id="rId83"/>
    <p:sldId id="288" r:id="rId84"/>
  </p:sldIdLst>
  <p:sldSz cx="12192000" cy="6858000"/>
  <p:notesSz cx="6858000" cy="9144000"/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93844" autoAdjust="0"/>
  </p:normalViewPr>
  <p:slideViewPr>
    <p:cSldViewPr snapToGrid="0" showGuides="1">
      <p:cViewPr varScale="1">
        <p:scale>
          <a:sx n="80" d="100"/>
          <a:sy n="80" d="100"/>
        </p:scale>
        <p:origin x="538" y="67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8D9E419-81DD-40DE-94E3-4CF5BD57EFFC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3BB9A6-5CF2-4432-969A-6F1EEF2CD745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7398502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715093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s-MX" dirty="0"/>
              <a:t>Referencia: http://www2.uca.edu.sv/matematica/upload_w/file/REGRESION%20SIMPLE%20Y%20MULTIPLE.pdf</a:t>
            </a:r>
          </a:p>
          <a:p>
            <a:endParaRPr lang="es-MX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57145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Referencias: https://www.ccg.unam.mx/~vinuesa/R4biosciences/docs/Tema9_regresion.html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3BB9A6-5CF2-4432-969A-6F1EEF2CD745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65920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9EC4C-5278-488D-9BF7-9E8D25904E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AF1D31-4B9B-4A3E-B30F-4E1276A600D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C5AA59-923D-43A5-80C5-4E8B926E88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BD889B-57AC-42E3-B888-8B21AE7449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30CFEF-7B76-4816-8BB3-6B1FAAFC2F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50242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CD25F0-38F0-4E4D-916C-68C501C332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36CAF3E-189E-4A0E-8E0E-81070D026C1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D67D10-7D09-441D-B74E-CF281DC10A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C975CB-0451-4801-B6EA-06C90AF945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10D938-E387-40E8-BD4D-A06A663B4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82933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C69FB2E-57FD-4B1D-90FB-4A258507D5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10D859-A108-4E71-A03E-9B6D0721E4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EDB4B1-D802-4BBB-9911-B2EF0A9326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72E83B-8070-410E-87F9-02198C4179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7743D1-69C1-469E-A573-B900A54428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286234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C8513A-8B84-432C-A269-DFEBD34D74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9512D9-0879-4669-BB3B-6D01CD9EDA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2FA0B8-B953-4EEF-9115-5ACDB9045C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629592A-2412-4C4C-9EB1-D0B5DCA1D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3ECF02-777A-4EA7-9622-2B07C74121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0967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40E6F5-B51C-4F18-A0D1-073A35552F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7E234B-F65B-4BF7-A98A-B75773340E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8AE2BE-9447-4BD3-8C64-DCF9A29C76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7FC48D-4093-4A24-9EDE-B16C6E70A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21ACF5-BB1B-42B0-A690-A6BB233BA5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4306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6F16D3-D612-4E0D-8A2E-910D44676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99EAF0-01EF-4EAA-BB50-7C0AD56D910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A6E915-551B-42CA-B8DB-00834FFBA9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BCC152-2E9A-4340-869A-612558265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FEB74-6287-4D7E-91FF-93A5B9667E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F8BE34-AF9E-44DC-8823-94B36349A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0594900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F8B35F-514E-4786-86E3-46F90C3CD6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BD3CFC3-938B-4AC1-843B-4549FF134C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875F90-5138-4726-B784-1024BC569C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C3BB2E-DDDA-4AE4-8F74-800BD794B1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A23CD9-36C2-4320-A23D-BADB2456113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5EB670-8AA6-4D47-B1E2-74DE4AC5E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20F416F-CD4A-48ED-9874-71FB83EEC9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8CB9A65-E708-44F8-A89A-38CBA4B1D7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7836994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B97FBF-C6F0-4BBE-AE25-455F6EB875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9CABFDC-8CA4-4D0C-AB34-36B104D7B0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F1E42B-D2EC-4095-BF98-D10C0C2BC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82331C7-C51C-4A4C-977B-4A2D17E549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19918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5A5ABE-D711-4088-A804-5DD19B0815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FFD7C75-E0C3-4672-A913-0D71322124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EB349F-5C68-4EE9-BA5A-0186C4A236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1046322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A6943-DED8-4FDD-BDF5-F1EE57DCB2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5E89042-99BA-4F2E-A385-066956738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6E80C16-6D44-4628-B1B7-81235D1E4E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8B0A7D-4540-4DE4-8A9B-FA36F58588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E3B06-3F06-48F4-B910-736660857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1065D8F-EC52-4C16-B78F-0A17D01BD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537149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D17E93-451B-4F20-AFFC-98258C8D56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01482BE-73D8-4CA0-B802-5EBB820F0BC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1B9B6C-75C1-409F-A9AE-5BD852D4E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7DE5FAA-E24D-448E-B453-AD6F3821CC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3B5772-52CB-402B-BDC9-3170630B17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C85A44-AF59-445A-9418-F64F4E647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37915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BF4E70B-C018-4A30-B069-2E4E4DCB8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s-MX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468855-4D27-40F7-AC14-9052C63E77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s-MX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86DD43-914F-4ECC-A0F2-83744B85918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D586C9-6A0D-4AD5-B465-1A473BD10FD3}" type="datetimeFigureOut">
              <a:rPr lang="es-MX" smtClean="0"/>
              <a:t>13/09/2021</a:t>
            </a:fld>
            <a:endParaRPr lang="es-MX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D06BB0-AEE3-4147-AA5C-86B514C97F3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1AA4-D535-4541-B3F9-BE9EF4164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002E1-9B24-4D52-8A60-C88361628799}" type="slidenum">
              <a:rPr lang="es-MX" smtClean="0"/>
              <a:t>‹#›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760967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5" Type="http://schemas.microsoft.com/office/2007/relationships/hdphoto" Target="../media/hdphoto3.wdp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svg"/><Relationship Id="rId5" Type="http://schemas.openxmlformats.org/officeDocument/2006/relationships/image" Target="../media/image50.png"/><Relationship Id="rId4" Type="http://schemas.openxmlformats.org/officeDocument/2006/relationships/image" Target="../media/image49.svg"/><Relationship Id="rId9" Type="http://schemas.openxmlformats.org/officeDocument/2006/relationships/image" Target="../media/image54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toright.com/posts/4411/%E5%B0%8F%E7%8C%B4%E5%AD%90%E4%B9%9F%E6%9C%83%E7%9A%84-ubuntu-desktop-14-04-%E5%AE%89%E8%A3%9D%E6%95%99%E5%AD%B8.html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creativecommons.org/licenses/by-nd/3.0/" TargetMode="Externa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svg"/><Relationship Id="rId7" Type="http://schemas.openxmlformats.org/officeDocument/2006/relationships/image" Target="../media/image53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0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1A63FB-3CE6-4B89-B66C-FA0E6D159E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s-MX" b="1" dirty="0"/>
              <a:t>Herramientas computacionales: el arte de la analítica</a:t>
            </a:r>
            <a:endParaRPr lang="es-MX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1AFB54-3B60-4C22-91D4-BC95C8A10CA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Semestre AN 21</a:t>
            </a:r>
          </a:p>
          <a:p>
            <a:r>
              <a:rPr lang="es-MX" dirty="0"/>
              <a:t>Luz Eunice Angeles / José Ignacio Treviño </a:t>
            </a:r>
          </a:p>
        </p:txBody>
      </p:sp>
    </p:spTree>
    <p:extLst>
      <p:ext uri="{BB962C8B-B14F-4D97-AF65-F5344CB8AC3E}">
        <p14:creationId xmlns:p14="http://schemas.microsoft.com/office/powerpoint/2010/main" val="6024049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FBB85B2-4AD0-4449-9915-03B776613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966" y="1076629"/>
            <a:ext cx="4371975" cy="153352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E27BD27-1967-4D1B-A944-240C95F3EE9E}"/>
              </a:ext>
            </a:extLst>
          </p:cNvPr>
          <p:cNvSpPr/>
          <p:nvPr/>
        </p:nvSpPr>
        <p:spPr>
          <a:xfrm>
            <a:off x="446966" y="423313"/>
            <a:ext cx="25042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nano</a:t>
            </a:r>
          </a:p>
        </p:txBody>
      </p:sp>
    </p:spTree>
    <p:extLst>
      <p:ext uri="{BB962C8B-B14F-4D97-AF65-F5344CB8AC3E}">
        <p14:creationId xmlns:p14="http://schemas.microsoft.com/office/powerpoint/2010/main" val="238749568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49367C-FD23-43EA-8A1E-7508DA8FAF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 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457C1FD-735C-4D6D-B287-C568A53A074A}"/>
              </a:ext>
            </a:extLst>
          </p:cNvPr>
          <p:cNvSpPr/>
          <p:nvPr/>
        </p:nvSpPr>
        <p:spPr>
          <a:xfrm>
            <a:off x="721788" y="6308209"/>
            <a:ext cx="5164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https://www.guia-ubuntu.com/index.php/Comandos</a:t>
            </a:r>
          </a:p>
        </p:txBody>
      </p:sp>
      <p:graphicFrame>
        <p:nvGraphicFramePr>
          <p:cNvPr id="10" name="Table 5">
            <a:extLst>
              <a:ext uri="{FF2B5EF4-FFF2-40B4-BE49-F238E27FC236}">
                <a16:creationId xmlns:a16="http://schemas.microsoft.com/office/drawing/2014/main" id="{6847EC27-6960-4466-A9B4-2D0A541C49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6516806"/>
              </p:ext>
            </p:extLst>
          </p:nvPr>
        </p:nvGraphicFramePr>
        <p:xfrm>
          <a:off x="1013690" y="1465406"/>
          <a:ext cx="10340109" cy="394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00954">
                  <a:extLst>
                    <a:ext uri="{9D8B030D-6E8A-4147-A177-3AD203B41FA5}">
                      <a16:colId xmlns:a16="http://schemas.microsoft.com/office/drawing/2014/main" val="888014712"/>
                    </a:ext>
                  </a:extLst>
                </a:gridCol>
                <a:gridCol w="8739155">
                  <a:extLst>
                    <a:ext uri="{9D8B030D-6E8A-4147-A177-3AD203B41FA5}">
                      <a16:colId xmlns:a16="http://schemas.microsoft.com/office/drawing/2014/main" val="407612924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852915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mkdir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Crea un nuevo directorio</a:t>
                      </a:r>
                      <a:endParaRPr lang="es-MX" dirty="0">
                        <a:solidFill>
                          <a:schemeClr val="accent1"/>
                        </a:solidFill>
                      </a:endParaRPr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680486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cd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cambia de directorio || Ejemplo: cd </a:t>
                      </a:r>
                      <a:r>
                        <a:rPr lang="es-MX" dirty="0" err="1"/>
                        <a:t>nombre_directorio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55024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ls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Lista los archivos y directorios dentro del directorio de trabajo. || Ejemplo: </a:t>
                      </a:r>
                      <a:r>
                        <a:rPr lang="es-MX" dirty="0" err="1"/>
                        <a:t>ls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32915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Remueve o elimina un archivo. || Ejemplo: </a:t>
                      </a:r>
                      <a:r>
                        <a:rPr lang="es-MX" dirty="0" err="1"/>
                        <a:t>rm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2782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rmdir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Elimina el directorio indicado , el cual debe estar </a:t>
                      </a:r>
                      <a:r>
                        <a:rPr lang="es-MX" dirty="0" err="1"/>
                        <a:t>vacio</a:t>
                      </a:r>
                      <a:r>
                        <a:rPr lang="es-MX" dirty="0"/>
                        <a:t>. || Ejemplo </a:t>
                      </a:r>
                      <a:r>
                        <a:rPr lang="es-MX" dirty="0" err="1"/>
                        <a:t>rmdir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nom_directorio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846419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grep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su funcionalidad es la de escribir en la salida estándar aquellas líneas que concuerden con un patrón. || Ejemplo: grep[-</a:t>
                      </a:r>
                      <a:r>
                        <a:rPr lang="es-MX" dirty="0" err="1"/>
                        <a:t>cilnv</a:t>
                      </a:r>
                      <a:r>
                        <a:rPr lang="es-MX" dirty="0"/>
                        <a:t>] </a:t>
                      </a:r>
                      <a:r>
                        <a:rPr lang="es-MX" dirty="0" err="1"/>
                        <a:t>exp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3272715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548863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DA946-3A02-452B-9BAE-B1F2A47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(Ubuntu)</a:t>
            </a: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0B8FE752-F537-4981-80AE-A89B8E35C07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88927083"/>
              </p:ext>
            </p:extLst>
          </p:nvPr>
        </p:nvGraphicFramePr>
        <p:xfrm>
          <a:off x="838200" y="1825625"/>
          <a:ext cx="10515600" cy="2565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44479">
                  <a:extLst>
                    <a:ext uri="{9D8B030D-6E8A-4147-A177-3AD203B41FA5}">
                      <a16:colId xmlns:a16="http://schemas.microsoft.com/office/drawing/2014/main" val="3331594355"/>
                    </a:ext>
                  </a:extLst>
                </a:gridCol>
                <a:gridCol w="8971121">
                  <a:extLst>
                    <a:ext uri="{9D8B030D-6E8A-4147-A177-3AD203B41FA5}">
                      <a16:colId xmlns:a16="http://schemas.microsoft.com/office/drawing/2014/main" val="12271183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843040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 todos los archivos con el nombre especificado en un directorio determinado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directorio – 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nombreArchivo</a:t>
                      </a:r>
                      <a:r>
                        <a:rPr lang="es-MX" dirty="0"/>
                        <a:t> -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49770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dirty="0" err="1"/>
                        <a:t>find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dirty="0"/>
                        <a:t>busca todas las imágenes 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 en home/usuario || Ejemplo: </a:t>
                      </a:r>
                      <a:r>
                        <a:rPr lang="es-MX" dirty="0" err="1"/>
                        <a:t>find</a:t>
                      </a:r>
                      <a:r>
                        <a:rPr lang="es-MX" dirty="0"/>
                        <a:t> /home/usuario –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“*.</a:t>
                      </a:r>
                      <a:r>
                        <a:rPr lang="es-MX" dirty="0" err="1"/>
                        <a:t>jpg</a:t>
                      </a:r>
                      <a:r>
                        <a:rPr lang="es-MX" dirty="0"/>
                        <a:t>” – </a:t>
                      </a:r>
                      <a:r>
                        <a:rPr lang="es-MX" dirty="0" err="1"/>
                        <a:t>print</a:t>
                      </a:r>
                      <a:endParaRPr lang="es-MX" dirty="0"/>
                    </a:p>
                    <a:p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65874908"/>
                  </a:ext>
                </a:extLst>
              </a:tr>
              <a:tr h="315916">
                <a:tc>
                  <a:txBody>
                    <a:bodyPr/>
                    <a:lstStyle/>
                    <a:p>
                      <a:r>
                        <a:rPr lang="es-MX" dirty="0" err="1"/>
                        <a:t>wget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Bajar un archivo de una dirección </a:t>
                      </a:r>
                      <a:r>
                        <a:rPr lang="es-MX" dirty="0" err="1"/>
                        <a:t>wget</a:t>
                      </a:r>
                      <a:r>
                        <a:rPr lang="es-MX" dirty="0"/>
                        <a:t> [</a:t>
                      </a:r>
                      <a:r>
                        <a:rPr lang="es-MX" dirty="0" err="1"/>
                        <a:t>options</a:t>
                      </a:r>
                      <a:r>
                        <a:rPr lang="es-MX" dirty="0"/>
                        <a:t>] [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]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450601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1950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EA69EF-BEFF-40B8-B868-518D093F15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 (Windows) 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3C274099-86B3-43E3-A355-60E00AC5236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60785881"/>
              </p:ext>
            </p:extLst>
          </p:nvPr>
        </p:nvGraphicFramePr>
        <p:xfrm>
          <a:off x="371475" y="1416050"/>
          <a:ext cx="11077575" cy="496298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63280">
                  <a:extLst>
                    <a:ext uri="{9D8B030D-6E8A-4147-A177-3AD203B41FA5}">
                      <a16:colId xmlns:a16="http://schemas.microsoft.com/office/drawing/2014/main" val="3864403283"/>
                    </a:ext>
                  </a:extLst>
                </a:gridCol>
                <a:gridCol w="4214295">
                  <a:extLst>
                    <a:ext uri="{9D8B030D-6E8A-4147-A177-3AD203B41FA5}">
                      <a16:colId xmlns:a16="http://schemas.microsoft.com/office/drawing/2014/main" val="1561034215"/>
                    </a:ext>
                  </a:extLst>
                </a:gridCol>
              </a:tblGrid>
              <a:tr h="332476">
                <a:tc>
                  <a:txBody>
                    <a:bodyPr/>
                    <a:lstStyle/>
                    <a:p>
                      <a:r>
                        <a:rPr lang="en-US" dirty="0" err="1"/>
                        <a:t>comandos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Descripcion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70366153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b="1" dirty="0" err="1"/>
                        <a:t>Get-ChildItem</a:t>
                      </a:r>
                      <a:r>
                        <a:rPr lang="es-MX" b="1" dirty="0"/>
                        <a:t> </a:t>
                      </a:r>
                      <a:r>
                        <a:rPr lang="es-MX" dirty="0"/>
                        <a:t>-Recurse 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–’*.txt’</a:t>
                      </a:r>
                    </a:p>
                    <a:p>
                      <a:r>
                        <a:rPr lang="es-MX" dirty="0"/>
                        <a:t>-</a:t>
                      </a:r>
                      <a:r>
                        <a:rPr lang="es-MX" dirty="0" err="1"/>
                        <a:t>Recursive</a:t>
                      </a:r>
                      <a:r>
                        <a:rPr lang="es-MX" dirty="0"/>
                        <a:t> : todos las carpetas 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dirty="0"/>
                        <a:t>-</a:t>
                      </a:r>
                      <a:r>
                        <a:rPr lang="es-MX" dirty="0" err="1"/>
                        <a:t>Filter</a:t>
                      </a:r>
                      <a:r>
                        <a:rPr lang="es-MX" dirty="0"/>
                        <a:t> : nombre de los archivos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Short: </a:t>
                      </a:r>
                      <a:r>
                        <a:rPr lang="es-MX" dirty="0" err="1"/>
                        <a:t>gci</a:t>
                      </a:r>
                      <a:r>
                        <a:rPr lang="es-MX" dirty="0"/>
                        <a:t> -r -fi *.txt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Encontrar los archivos con </a:t>
                      </a:r>
                      <a:r>
                        <a:rPr lang="es-MX" dirty="0" err="1"/>
                        <a:t>extencion</a:t>
                      </a:r>
                      <a:r>
                        <a:rPr lang="es-MX" dirty="0"/>
                        <a:t>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7875813"/>
                  </a:ext>
                </a:extLst>
              </a:tr>
              <a:tr h="332476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'^</a:t>
                      </a:r>
                      <a:r>
                        <a:rPr lang="en-US" dirty="0" err="1"/>
                        <a:t>eje</a:t>
                      </a:r>
                      <a:r>
                        <a:rPr lang="en-US" dirty="0"/>
                        <a:t>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inician con “eje”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463390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 err="1"/>
                        <a:t>gci</a:t>
                      </a:r>
                      <a:r>
                        <a:rPr lang="en-US" dirty="0"/>
                        <a:t> -r | where Name -match ‘\.txt$'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los archivos que terminan con “txt”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0398894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dirty="0"/>
                        <a:t>Select-String -Path "*.txt" -Pattern “you“</a:t>
                      </a:r>
                    </a:p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Short: </a:t>
                      </a:r>
                      <a:r>
                        <a:rPr lang="en-US" dirty="0" err="1"/>
                        <a:t>sls</a:t>
                      </a:r>
                      <a:r>
                        <a:rPr lang="en-US" dirty="0"/>
                        <a:t> -Path "*.txt" -Pattern "you"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Buscar en los archivos txt las líneas en donde se encuentre la palabra “</a:t>
                      </a:r>
                      <a:r>
                        <a:rPr lang="es-MX" dirty="0" err="1"/>
                        <a:t>you</a:t>
                      </a:r>
                      <a:r>
                        <a:rPr lang="es-MX" dirty="0"/>
                        <a:t>”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3647896"/>
                  </a:ext>
                </a:extLst>
              </a:tr>
              <a:tr h="573862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s-MX" b="1" dirty="0" err="1"/>
                        <a:t>Start-Process</a:t>
                      </a:r>
                      <a:endParaRPr lang="es-MX" b="1" dirty="0"/>
                    </a:p>
                    <a:p>
                      <a:pPr marL="0" indent="0">
                        <a:buFontTx/>
                        <a:buNone/>
                      </a:pPr>
                      <a:r>
                        <a:rPr lang="es-MX" b="1" dirty="0"/>
                        <a:t>Short : </a:t>
                      </a:r>
                      <a:r>
                        <a:rPr lang="es-MX" dirty="0" err="1"/>
                        <a:t>start</a:t>
                      </a:r>
                      <a:r>
                        <a:rPr lang="es-MX" dirty="0"/>
                        <a:t> ejemp1.txt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None/>
                      </a:pPr>
                      <a:r>
                        <a:rPr lang="es-MX" dirty="0"/>
                        <a:t>Editar el archivo en el programa de default.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557752"/>
                  </a:ext>
                </a:extLst>
              </a:tr>
              <a:tr h="1065744">
                <a:tc>
                  <a:txBody>
                    <a:bodyPr/>
                    <a:lstStyle/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 = "https://www.python.org/static/apple-touch-icon-144x144-precomposed.png"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</a:t>
                      </a:r>
                      <a:r>
                        <a:rPr lang="es-MX" dirty="0"/>
                        <a:t> = New-</a:t>
                      </a:r>
                      <a:r>
                        <a:rPr lang="es-MX" dirty="0" err="1"/>
                        <a:t>Object</a:t>
                      </a:r>
                      <a:r>
                        <a:rPr lang="es-MX" dirty="0"/>
                        <a:t> </a:t>
                      </a:r>
                      <a:r>
                        <a:rPr lang="es-MX" dirty="0" err="1"/>
                        <a:t>System.Net.WebClient</a:t>
                      </a:r>
                      <a:r>
                        <a:rPr lang="es-MX" dirty="0"/>
                        <a:t> </a:t>
                      </a:r>
                    </a:p>
                    <a:p>
                      <a:r>
                        <a:rPr lang="es-MX" dirty="0"/>
                        <a:t>$</a:t>
                      </a:r>
                      <a:r>
                        <a:rPr lang="es-MX" dirty="0" err="1"/>
                        <a:t>wc.DownloadFile</a:t>
                      </a:r>
                      <a:r>
                        <a:rPr lang="es-MX" dirty="0"/>
                        <a:t>($</a:t>
                      </a:r>
                      <a:r>
                        <a:rPr lang="es-MX" dirty="0" err="1"/>
                        <a:t>url</a:t>
                      </a:r>
                      <a:r>
                        <a:rPr lang="es-MX" dirty="0"/>
                        <a:t>, "C:\TD_Luz\semTec\carpeta1\archivo.jpg")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Generar</a:t>
                      </a:r>
                      <a:r>
                        <a:rPr lang="en-US" dirty="0"/>
                        <a:t> un </a:t>
                      </a:r>
                      <a:r>
                        <a:rPr lang="en-US" dirty="0" err="1"/>
                        <a:t>objeto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System.Net.WebCient</a:t>
                      </a:r>
                      <a:endParaRPr lang="en-US" dirty="0"/>
                    </a:p>
                    <a:p>
                      <a:pPr marL="342900" indent="-342900">
                        <a:buAutoNum type="arabicPeriod"/>
                      </a:pPr>
                      <a:r>
                        <a:rPr lang="en-US" dirty="0" err="1"/>
                        <a:t>Descargar</a:t>
                      </a:r>
                      <a:r>
                        <a:rPr lang="en-US" dirty="0"/>
                        <a:t> el </a:t>
                      </a:r>
                      <a:r>
                        <a:rPr lang="en-US" dirty="0" err="1"/>
                        <a:t>archivo</a:t>
                      </a:r>
                      <a:r>
                        <a:rPr lang="en-US" dirty="0"/>
                        <a:t> </a:t>
                      </a:r>
                      <a:endParaRPr lang="es-MX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695819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557676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44BD33-1551-4475-8456-9BD0D91D62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1CB51A02-344C-414A-BC2D-1F2E31C81FE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62230516"/>
              </p:ext>
            </p:extLst>
          </p:nvPr>
        </p:nvGraphicFramePr>
        <p:xfrm>
          <a:off x="651769" y="1443885"/>
          <a:ext cx="10515600" cy="4673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1097803220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105081751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s-MX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092612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ejemp1.txt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"file" -value "This is a text string."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92811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new-item</a:t>
                      </a:r>
                      <a:r>
                        <a:rPr lang="en-US" dirty="0"/>
                        <a:t> -path . -name dir1 -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"directory“</a:t>
                      </a:r>
                    </a:p>
                    <a:p>
                      <a:r>
                        <a:rPr lang="en-US" dirty="0"/>
                        <a:t>new-item -</a:t>
                      </a:r>
                      <a:r>
                        <a:rPr lang="en-US" dirty="0" err="1"/>
                        <a:t>itemtype</a:t>
                      </a:r>
                      <a:r>
                        <a:rPr lang="en-US" dirty="0"/>
                        <a:t> directory -name dr1 -path "C:\directory1"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Crear un directorio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44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/>
                        <a:t>Remove-Item</a:t>
                      </a:r>
                      <a:r>
                        <a:rPr lang="en-US" dirty="0"/>
                        <a:t> -Path "C:\directory1" –Force</a:t>
                      </a:r>
                    </a:p>
                    <a:p>
                      <a:r>
                        <a:rPr lang="es-MX" b="1" dirty="0" err="1"/>
                        <a:t>Remove-Item</a:t>
                      </a:r>
                      <a:r>
                        <a:rPr lang="es-MX" dirty="0"/>
                        <a:t> -</a:t>
                      </a:r>
                      <a:r>
                        <a:rPr lang="es-MX" dirty="0" err="1"/>
                        <a:t>Path</a:t>
                      </a:r>
                      <a:r>
                        <a:rPr lang="es-MX" dirty="0"/>
                        <a:t> "C:\directory1" -Recurse | </a:t>
                      </a:r>
                      <a:r>
                        <a:rPr lang="es-MX" dirty="0" err="1"/>
                        <a:t>Remove-Item</a:t>
                      </a:r>
                      <a:endParaRPr lang="es-MX" dirty="0"/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 err="1"/>
                        <a:t>Force</a:t>
                      </a:r>
                      <a:r>
                        <a:rPr lang="es-MX" dirty="0"/>
                        <a:t> : borrar los archivos ocultos dentro del directorio</a:t>
                      </a:r>
                    </a:p>
                    <a:p>
                      <a:pPr marL="285750" indent="-285750">
                        <a:buFontTx/>
                        <a:buChar char="-"/>
                      </a:pPr>
                      <a:r>
                        <a:rPr lang="es-MX" dirty="0"/>
                        <a:t>Recurse: borrar los archivos adentro de la carpeta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Remover el directorio 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6387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indent="0">
                        <a:buFontTx/>
                        <a:buNone/>
                      </a:pPr>
                      <a:r>
                        <a:rPr lang="en-US" b="1" dirty="0"/>
                        <a:t>Add-Content</a:t>
                      </a:r>
                      <a:r>
                        <a:rPr lang="en-US" dirty="0"/>
                        <a:t> -Path .\ejemp1.txt -Value 'Add value to read-only text file' –Force</a:t>
                      </a:r>
                      <a:endParaRPr lang="es-MX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Añadir contenido a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892506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Obtener el contenido de un archivo txt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639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316325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A05948-3D80-42B9-A774-AEA4446E2F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Comandos</a:t>
            </a:r>
            <a:r>
              <a:rPr lang="en-US" dirty="0"/>
              <a:t> (Windows) </a:t>
            </a:r>
            <a:r>
              <a:rPr lang="es-MX" dirty="0"/>
              <a:t>PowerShell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45FF51F-E271-4228-B2B2-1314846F234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83389137"/>
              </p:ext>
            </p:extLst>
          </p:nvPr>
        </p:nvGraphicFramePr>
        <p:xfrm>
          <a:off x="838200" y="1798992"/>
          <a:ext cx="10515600" cy="165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57800">
                  <a:extLst>
                    <a:ext uri="{9D8B030D-6E8A-4147-A177-3AD203B41FA5}">
                      <a16:colId xmlns:a16="http://schemas.microsoft.com/office/drawing/2014/main" val="631255003"/>
                    </a:ext>
                  </a:extLst>
                </a:gridCol>
                <a:gridCol w="5257800">
                  <a:extLst>
                    <a:ext uri="{9D8B030D-6E8A-4147-A177-3AD203B41FA5}">
                      <a16:colId xmlns:a16="http://schemas.microsoft.com/office/drawing/2014/main" val="340442127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208189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</a:t>
                      </a: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</a:t>
                      </a: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$From = Get-Content -Path .\ejemp1.txt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Add-Content -Path .\ejemp2.txt -Value $From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libri" panose="020F0502020204030204"/>
                          <a:ea typeface="+mn-ea"/>
                          <a:cs typeface="+mn-cs"/>
                        </a:rPr>
                        <a:t>Get-Content -Path .\ejemp2.txt</a:t>
                      </a:r>
                      <a:endParaRPr kumimoji="0" lang="es-MX" sz="180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libri" panose="020F0502020204030204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38257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Clear-Content </a:t>
                      </a:r>
                      <a:r>
                        <a:rPr lang="es-MX" dirty="0"/>
                        <a:t>".\Ejemp1.txt"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Borrar el contenido del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091064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224916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A5FE83-EA37-48E5-BC5F-E07464A06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iOS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DB6A2E3-0CE6-4601-98D0-0DDB549344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599833887"/>
              </p:ext>
            </p:extLst>
          </p:nvPr>
        </p:nvGraphicFramePr>
        <p:xfrm>
          <a:off x="838200" y="1825625"/>
          <a:ext cx="10515600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769311">
                  <a:extLst>
                    <a:ext uri="{9D8B030D-6E8A-4147-A177-3AD203B41FA5}">
                      <a16:colId xmlns:a16="http://schemas.microsoft.com/office/drawing/2014/main" val="210277324"/>
                    </a:ext>
                  </a:extLst>
                </a:gridCol>
                <a:gridCol w="6746289">
                  <a:extLst>
                    <a:ext uri="{9D8B030D-6E8A-4147-A177-3AD203B41FA5}">
                      <a16:colId xmlns:a16="http://schemas.microsoft.com/office/drawing/2014/main" val="41605531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MX" dirty="0"/>
                        <a:t>comando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Descripción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5024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b="1" dirty="0"/>
                        <a:t>curl</a:t>
                      </a:r>
                      <a:r>
                        <a:rPr lang="pt-BR" dirty="0"/>
                        <a:t> http://..../image.jpg </a:t>
                      </a:r>
                      <a:r>
                        <a:rPr lang="es-MX" dirty="0"/>
                        <a:t>-o image.jpg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Descargar un archivo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13272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/>
                        <a:t>open</a:t>
                      </a:r>
                      <a:r>
                        <a:rPr lang="es-MX" dirty="0"/>
                        <a:t> -t file.txt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Abrir el archivo con el editor default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501717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MX" b="1" dirty="0" err="1"/>
                        <a:t>find</a:t>
                      </a:r>
                      <a:r>
                        <a:rPr lang="es-MX" dirty="0"/>
                        <a:t> . -</a:t>
                      </a:r>
                      <a:r>
                        <a:rPr lang="es-MX" dirty="0" err="1"/>
                        <a:t>name</a:t>
                      </a:r>
                      <a:r>
                        <a:rPr lang="es-MX" dirty="0"/>
                        <a:t> ‘*.txt'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MX" dirty="0"/>
                        <a:t>Buscar los archivos que terminan en .txt en el directorio actual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9966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7125831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208618A-F72C-43A8-BDDE-90FAA446A4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Comandos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88FB9-1C61-4C7D-A6DD-60E49588F5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sudo: con este comando accedemos al sistema como </a:t>
            </a:r>
            <a:r>
              <a:rPr lang="es-MX" dirty="0" err="1"/>
              <a:t>root</a:t>
            </a:r>
            <a:r>
              <a:rPr lang="es-MX" dirty="0"/>
              <a:t>. En Ubuntu se puede utilizar </a:t>
            </a:r>
            <a:r>
              <a:rPr lang="es-MX" dirty="0" err="1"/>
              <a:t>gksudo</a:t>
            </a:r>
            <a:r>
              <a:rPr lang="es-MX" dirty="0"/>
              <a:t> mientras en Kubuntu: </a:t>
            </a:r>
            <a:r>
              <a:rPr lang="es-MX" dirty="0" err="1"/>
              <a:t>kdesudo</a:t>
            </a:r>
            <a:r>
              <a:rPr lang="es-MX" dirty="0"/>
              <a:t>. Sintaxis: su. </a:t>
            </a:r>
          </a:p>
          <a:p>
            <a:r>
              <a:rPr lang="es-MX" dirty="0"/>
              <a:t>sudo </a:t>
            </a:r>
            <a:r>
              <a:rPr lang="es-MX" dirty="0" err="1"/>
              <a:t>touch</a:t>
            </a:r>
            <a:r>
              <a:rPr lang="es-MX" dirty="0"/>
              <a:t> ( txt)</a:t>
            </a:r>
          </a:p>
          <a:p>
            <a:r>
              <a:rPr lang="es-MX" dirty="0"/>
              <a:t>sudo </a:t>
            </a:r>
            <a:r>
              <a:rPr lang="es-MX" dirty="0" err="1"/>
              <a:t>wget</a:t>
            </a:r>
            <a:r>
              <a:rPr lang="es-MX" dirty="0"/>
              <a:t> </a:t>
            </a:r>
            <a:r>
              <a:rPr lang="es-MX" dirty="0" err="1"/>
              <a:t>htt</a:t>
            </a:r>
            <a:r>
              <a:rPr lang="es-MX" dirty="0"/>
              <a:t>: (bajar la imagen) </a:t>
            </a:r>
          </a:p>
          <a:p>
            <a:r>
              <a:rPr lang="es-MX" dirty="0" err="1"/>
              <a:t>find</a:t>
            </a:r>
            <a:r>
              <a:rPr lang="es-MX" dirty="0"/>
              <a:t> – </a:t>
            </a:r>
            <a:r>
              <a:rPr lang="es-MX" dirty="0" err="1"/>
              <a:t>name</a:t>
            </a:r>
            <a:r>
              <a:rPr lang="es-MX" dirty="0"/>
              <a:t> “*.txt” – </a:t>
            </a:r>
            <a:r>
              <a:rPr lang="es-MX" dirty="0" err="1"/>
              <a:t>print</a:t>
            </a:r>
            <a:endParaRPr lang="es-MX" dirty="0"/>
          </a:p>
          <a:p>
            <a:r>
              <a:rPr lang="es-MX" dirty="0"/>
              <a:t>nano ejemplo1.txt</a:t>
            </a:r>
          </a:p>
        </p:txBody>
      </p:sp>
    </p:spTree>
    <p:extLst>
      <p:ext uri="{BB962C8B-B14F-4D97-AF65-F5344CB8AC3E}">
        <p14:creationId xmlns:p14="http://schemas.microsoft.com/office/powerpoint/2010/main" val="9221702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14059" y="404669"/>
            <a:ext cx="2329467" cy="1237753"/>
          </a:xfrm>
        </p:spPr>
        <p:txBody>
          <a:bodyPr>
            <a:normAutofit fontScale="90000"/>
          </a:bodyPr>
          <a:lstStyle/>
          <a:p>
            <a:r>
              <a:rPr lang="es-MX" sz="8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Git</a:t>
            </a:r>
          </a:p>
        </p:txBody>
      </p:sp>
      <p:pic>
        <p:nvPicPr>
          <p:cNvPr id="1028" name="Picture 4" descr="Resultado de imagen de git">
            <a:extLst>
              <a:ext uri="{FF2B5EF4-FFF2-40B4-BE49-F238E27FC236}">
                <a16:creationId xmlns:a16="http://schemas.microsoft.com/office/drawing/2014/main" id="{887F1507-B491-4458-B394-01E064A4D9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998" b="11189"/>
          <a:stretch/>
        </p:blipFill>
        <p:spPr bwMode="auto">
          <a:xfrm>
            <a:off x="4113750" y="1215957"/>
            <a:ext cx="4838939" cy="39105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5851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Git?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2174105"/>
            <a:ext cx="5449744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 es un sistema de control de versiones que permite registrar los cambios realizados a archivos de computadora con el fin de coordinar los avances de un equipo de trabajo. </a:t>
            </a: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46F34E2F-79BF-4B72-B745-BC6C21397A6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6719" b="66406" l="26135" r="45022">
                        <a14:foregroundMark x1="30747" y1="36719" x2="30747" y2="36719"/>
                        <a14:foregroundMark x1="44656" y1="49870" x2="44656" y2="49870"/>
                        <a14:foregroundMark x1="44949" y1="50391" x2="44949" y2="50391"/>
                        <a14:foregroundMark x1="41728" y1="66536" x2="41728" y2="66536"/>
                        <a14:foregroundMark x1="45022" y1="55208" x2="45022" y2="55208"/>
                        <a14:backgroundMark x1="45022" y1="50521" x2="45022" y2="50521"/>
                        <a14:backgroundMark x1="45022" y1="54948" x2="45022" y2="54948"/>
                        <a14:backgroundMark x1="45022" y1="55469" x2="45022" y2="55469"/>
                        <a14:backgroundMark x1="45095" y1="50521" x2="45095" y2="50521"/>
                        <a14:backgroundMark x1="45022" y1="55208" x2="45022" y2="55208"/>
                        <a14:backgroundMark x1="45168" y1="55729" x2="45168" y2="55729"/>
                        <a14:backgroundMark x1="45242" y1="54297" x2="45242" y2="54036"/>
                        <a14:backgroundMark x1="45242" y1="51823" x2="45242" y2="51823"/>
                        <a14:backgroundMark x1="45168" y1="50521" x2="45168" y2="50521"/>
                        <a14:backgroundMark x1="45168" y1="50521" x2="45168" y2="50521"/>
                        <a14:backgroundMark x1="45168" y1="50000" x2="45168" y2="50000"/>
                        <a14:backgroundMark x1="45168" y1="50000" x2="45168" y2="50000"/>
                        <a14:backgroundMark x1="45022" y1="50391" x2="45022" y2="50391"/>
                        <a14:backgroundMark x1="45095" y1="50391" x2="45095" y2="50391"/>
                      </a14:backgroundRemoval>
                    </a14:imgEffect>
                  </a14:imgLayer>
                </a14:imgProps>
              </a:ext>
            </a:extLst>
          </a:blip>
          <a:srcRect l="26074" t="36039" r="54984" b="32364"/>
          <a:stretch/>
        </p:blipFill>
        <p:spPr>
          <a:xfrm>
            <a:off x="7636212" y="2764632"/>
            <a:ext cx="3630253" cy="3404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030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CEAAC6-D72F-4429-9A8E-1C8D4B346C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MX" sz="3600" b="1" dirty="0"/>
              <a:t>Herramientas computacionales: el arte de la analítica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AA98A3B2-1E05-4ACA-95D8-C091C89E7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Ing. Luz Eunice Angeles Ochoa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B92742C-0F83-41EA-9212-32F367C8B5FD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Maestría en </a:t>
            </a:r>
            <a:r>
              <a:rPr lang="es-MX" sz="2000" dirty="0" err="1"/>
              <a:t>Admin</a:t>
            </a:r>
            <a:r>
              <a:rPr lang="es-MX" sz="2000" dirty="0"/>
              <a:t>. Tecnologías de Información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Correo electrónico: luzeunice@tec.mx</a:t>
            </a:r>
          </a:p>
          <a:p>
            <a:pPr marL="0" indent="0">
              <a:buNone/>
            </a:pPr>
            <a:endParaRPr lang="es-MX" sz="2000" dirty="0"/>
          </a:p>
          <a:p>
            <a:pPr marL="0" indent="0"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None/>
            </a:pPr>
            <a:r>
              <a:rPr lang="es-MX" sz="2000" dirty="0"/>
              <a:t>https://www.remind.com/join/semalytic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F62D7A1-EFFA-4D9C-A5FA-B14B76E508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s-MX" dirty="0"/>
              <a:t>Ing. Ignacio Treviño</a:t>
            </a:r>
          </a:p>
        </p:txBody>
      </p:sp>
      <p:pic>
        <p:nvPicPr>
          <p:cNvPr id="12" name="Content Placeholder 11" descr="A picture containing person, wall, standing, blue&#10;&#10;Description automatically generated">
            <a:extLst>
              <a:ext uri="{FF2B5EF4-FFF2-40B4-BE49-F238E27FC236}">
                <a16:creationId xmlns:a16="http://schemas.microsoft.com/office/drawing/2014/main" id="{FEAAD8C8-62A0-4D77-BCE2-51CC7C680EE2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420" y="1452989"/>
            <a:ext cx="742695" cy="1114043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D2A11DB-64E6-4DF3-A6B5-E641A7581D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3747" y="1495403"/>
            <a:ext cx="796954" cy="1195431"/>
          </a:xfrm>
          <a:prstGeom prst="ellipse">
            <a:avLst/>
          </a:prstGeom>
          <a:ln w="3175" cap="rnd">
            <a:solidFill>
              <a:srgbClr val="333333"/>
            </a:solidFill>
          </a:ln>
          <a:effectLst>
            <a:outerShdw blurRad="381000" dist="292100" dir="5400000" sx="-80000" sy="-18000" rotWithShape="0">
              <a:srgbClr val="000000">
                <a:alpha val="22000"/>
              </a:srgbClr>
            </a:outerShdw>
          </a:effectLst>
          <a:scene3d>
            <a:camera prst="orthographicFront"/>
            <a:lightRig rig="contrasting" dir="t">
              <a:rot lat="0" lon="0" rev="3000000"/>
            </a:lightRig>
          </a:scene3d>
          <a:sp3d contourW="7620">
            <a:bevelT w="95250" h="31750"/>
            <a:contourClr>
              <a:srgbClr val="333333"/>
            </a:contourClr>
          </a:sp3d>
        </p:spPr>
      </p:pic>
      <p:sp>
        <p:nvSpPr>
          <p:cNvPr id="15" name="Content Placeholder 6">
            <a:extLst>
              <a:ext uri="{FF2B5EF4-FFF2-40B4-BE49-F238E27FC236}">
                <a16:creationId xmlns:a16="http://schemas.microsoft.com/office/drawing/2014/main" id="{EA3B4428-B30F-475C-8BC4-CF4FD9F09BDB}"/>
              </a:ext>
            </a:extLst>
          </p:cNvPr>
          <p:cNvSpPr txBox="1">
            <a:spLocks/>
          </p:cNvSpPr>
          <p:nvPr/>
        </p:nvSpPr>
        <p:spPr>
          <a:xfrm>
            <a:off x="6386309" y="2567032"/>
            <a:ext cx="5157787" cy="36845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es-MX" sz="2400" dirty="0"/>
          </a:p>
          <a:p>
            <a:pPr marL="0" indent="0">
              <a:lnSpc>
                <a:spcPct val="150000"/>
              </a:lnSpc>
              <a:buNone/>
            </a:pPr>
            <a:r>
              <a:rPr lang="es-MX" sz="2400" dirty="0"/>
              <a:t>M.C. Investigación de operaciones (</a:t>
            </a:r>
            <a:r>
              <a:rPr lang="es-MX" sz="2400" dirty="0" err="1"/>
              <a:t>UoE</a:t>
            </a:r>
            <a:r>
              <a:rPr lang="es-MX" sz="2400" dirty="0"/>
              <a:t>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s-MX" sz="2000" dirty="0"/>
              <a:t>Correo electrónico: josei.trevino@tec.mx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sz="200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Mensajería instantánea (</a:t>
            </a:r>
            <a:r>
              <a:rPr lang="es-MX" sz="2000" dirty="0" err="1"/>
              <a:t>Remind</a:t>
            </a:r>
            <a:r>
              <a:rPr lang="es-MX" sz="2000" dirty="0"/>
              <a:t> ):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s-MX" sz="2000" dirty="0"/>
              <a:t>https://www.remind.com/join/semalytic</a:t>
            </a:r>
          </a:p>
        </p:txBody>
      </p:sp>
    </p:spTree>
    <p:extLst>
      <p:ext uri="{BB962C8B-B14F-4D97-AF65-F5344CB8AC3E}">
        <p14:creationId xmlns:p14="http://schemas.microsoft.com/office/powerpoint/2010/main" val="6617600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9260354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Terminología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758868"/>
            <a:ext cx="11121016" cy="29363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Repositorio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Cambio realizado a un proyecto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Copia aislada del proyecto en que una persona puede realizar su respectivo trabajo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4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07BE0F8-EE9F-4F14-B4F3-1933678C4D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43402" b="60805" l="30324" r="41216">
                        <a14:foregroundMark x1="30307" y1="48307" x2="30307" y2="48307"/>
                      </a14:backgroundRemoval>
                    </a14:imgEffect>
                  </a14:imgLayer>
                </a14:imgProps>
              </a:ext>
            </a:extLst>
          </a:blip>
          <a:srcRect l="29900" t="43897" r="58749" b="39794"/>
          <a:stretch/>
        </p:blipFill>
        <p:spPr>
          <a:xfrm>
            <a:off x="824550" y="4149940"/>
            <a:ext cx="2899311" cy="2342300"/>
          </a:xfrm>
          <a:prstGeom prst="rect">
            <a:avLst/>
          </a:prstGeom>
        </p:spPr>
      </p:pic>
      <p:pic>
        <p:nvPicPr>
          <p:cNvPr id="5122" name="Picture 2" descr="Resultado de imagen de git branch">
            <a:extLst>
              <a:ext uri="{FF2B5EF4-FFF2-40B4-BE49-F238E27FC236}">
                <a16:creationId xmlns:a16="http://schemas.microsoft.com/office/drawing/2014/main" id="{2781EE47-A994-4A7B-B857-F3827CD5A9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6785" y="4228542"/>
            <a:ext cx="7270665" cy="2109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336581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Características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51054" y="1617797"/>
            <a:ext cx="11181920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Distribuido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No hay una conexión central a Internet o un servidor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Ramas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Las diversificaciones del proyecto se pueden unir después</a:t>
            </a:r>
          </a:p>
          <a:p>
            <a:pPr marL="514350" indent="-514350">
              <a:lnSpc>
                <a:spcPct val="114000"/>
              </a:lnSpc>
              <a:spcAft>
                <a:spcPts val="0"/>
              </a:spcAft>
              <a:buAutoNum type="arabicParenR"/>
            </a:pPr>
            <a:r>
              <a:rPr lang="es-MX" sz="2800" u="sng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Integridad de datos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Ase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gura que cada persona tenga los mismos datos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172971F7-98B1-4F96-A314-E5FE50EB3AB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326" t="30296" r="48044" b="26171"/>
          <a:stretch/>
        </p:blipFill>
        <p:spPr>
          <a:xfrm>
            <a:off x="1007165" y="3488594"/>
            <a:ext cx="3721985" cy="2880000"/>
          </a:xfrm>
          <a:prstGeom prst="rect">
            <a:avLst/>
          </a:prstGeom>
        </p:spPr>
      </p:pic>
      <p:pic>
        <p:nvPicPr>
          <p:cNvPr id="2050" name="Picture 2" descr="Resultado de imagen de git rama">
            <a:extLst>
              <a:ext uri="{FF2B5EF4-FFF2-40B4-BE49-F238E27FC236}">
                <a16:creationId xmlns:a16="http://schemas.microsoft.com/office/drawing/2014/main" id="{0B22FA97-1B9D-4E16-B5DC-F4921BFF912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8" r="1740"/>
          <a:stretch/>
        </p:blipFill>
        <p:spPr bwMode="auto">
          <a:xfrm>
            <a:off x="5254388" y="3488593"/>
            <a:ext cx="6097215" cy="288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ECE1A27-5DDB-4187-8A9B-8DE18043B15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9323" b="62891" l="30454" r="40996">
                        <a14:foregroundMark x1="30673" y1="50000" x2="30673" y2="50000"/>
                        <a14:foregroundMark x1="30673" y1="40755" x2="30673" y2="40755"/>
                        <a14:foregroundMark x1="40410" y1="47917" x2="40410" y2="47917"/>
                        <a14:foregroundMark x1="40410" y1="50000" x2="40410" y2="50000"/>
                        <a14:foregroundMark x1="40410" y1="52734" x2="40410" y2="52734"/>
                        <a14:foregroundMark x1="40849" y1="54036" x2="40849" y2="54036"/>
                        <a14:foregroundMark x1="40849" y1="54036" x2="40849" y2="54036"/>
                        <a14:foregroundMark x1="40996" y1="45182" x2="40996" y2="45182"/>
                        <a14:foregroundMark x1="40630" y1="43229" x2="40630" y2="43229"/>
                        <a14:foregroundMark x1="35944" y1="62500" x2="35944" y2="62500"/>
                        <a14:foregroundMark x1="35725" y1="62760" x2="35725" y2="62760"/>
                        <a14:backgroundMark x1="40996" y1="45182" x2="40996" y2="45182"/>
                      </a14:backgroundRemoval>
                    </a14:imgEffect>
                  </a14:imgLayer>
                </a14:imgProps>
              </a:ext>
            </a:extLst>
          </a:blip>
          <a:srcRect l="30154" t="39067" r="58868" b="35605"/>
          <a:stretch/>
        </p:blipFill>
        <p:spPr>
          <a:xfrm>
            <a:off x="5549780" y="4928593"/>
            <a:ext cx="955924" cy="1239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31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0028980" cy="1083100"/>
          </a:xfrm>
        </p:spPr>
        <p:txBody>
          <a:bodyPr/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Clonar un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697310"/>
            <a:ext cx="703398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clone (Dirección URL del repositorio):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Clona el repositorio en tu computadora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Primero debes crear una carpeta en tu computadora donde se guardará el repositorio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Resultado de imagen de git clone">
            <a:extLst>
              <a:ext uri="{FF2B5EF4-FFF2-40B4-BE49-F238E27FC236}">
                <a16:creationId xmlns:a16="http://schemas.microsoft.com/office/drawing/2014/main" id="{00B04B50-DA19-42C0-84C8-A9AF3F9D2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8071" y="1576049"/>
            <a:ext cx="3639379" cy="3032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08806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Subir archivos al repositorio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697310"/>
            <a:ext cx="10307275" cy="2018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add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-A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</a:t>
            </a:r>
            <a:r>
              <a:rPr lang="es-MX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Sube los cambios realizados a los archivos a una zona de pruebas para que Git empiece a rastrearlos. 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commit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-m “Mensaje*”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Sube el contenido al repositorio local</a:t>
            </a:r>
          </a:p>
          <a:p>
            <a:pPr>
              <a:lnSpc>
                <a:spcPct val="114000"/>
              </a:lnSpc>
              <a:spcAft>
                <a:spcPts val="0"/>
              </a:spcAft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[Rama]*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= Sube el contenido al repositorio remoto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CE00F03-E498-497D-BDCB-5D2C766363B0}"/>
              </a:ext>
            </a:extLst>
          </p:cNvPr>
          <p:cNvSpPr/>
          <p:nvPr/>
        </p:nvSpPr>
        <p:spPr>
          <a:xfrm>
            <a:off x="824550" y="4144335"/>
            <a:ext cx="10174754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*Nota: 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El mensaje debe explicar a detalle qué cambio se ha realizado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*Nota: Debes elegir una rama del repositorio local en la cual se subirá el nuevo contenido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58569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8210FCF-3523-4593-BC97-406D1A0FD5C1}"/>
              </a:ext>
            </a:extLst>
          </p:cNvPr>
          <p:cNvSpPr/>
          <p:nvPr/>
        </p:nvSpPr>
        <p:spPr>
          <a:xfrm>
            <a:off x="437322" y="0"/>
            <a:ext cx="11754678" cy="685800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pic>
        <p:nvPicPr>
          <p:cNvPr id="6146" name="Picture 2" descr="Resultado de imagen de git workflow">
            <a:extLst>
              <a:ext uri="{FF2B5EF4-FFF2-40B4-BE49-F238E27FC236}">
                <a16:creationId xmlns:a16="http://schemas.microsoft.com/office/drawing/2014/main" id="{89455BBE-94E7-43E2-9134-6BD1FD5C63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7575" y="340630"/>
            <a:ext cx="8696849" cy="617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66571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Administrar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498530"/>
            <a:ext cx="8504979" cy="250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Cambia de rama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–b: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Crea una nueva rama y cambia a ella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Enlista todas las ramas del repositorio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branch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–d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Elimina una rama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5) </a:t>
            </a:r>
            <a:r>
              <a:rPr lang="es-MX" sz="2800" u="sng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status: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Identifica en cuál rama estás actualmente</a:t>
            </a:r>
            <a:endParaRPr lang="es-MX" sz="2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8194" name="Picture 2" descr="Resultado de imagen de git workflow">
            <a:extLst>
              <a:ext uri="{FF2B5EF4-FFF2-40B4-BE49-F238E27FC236}">
                <a16:creationId xmlns:a16="http://schemas.microsoft.com/office/drawing/2014/main" id="{C3F6B322-F85B-438D-9604-FD770F7C31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117" y="4293563"/>
            <a:ext cx="4477779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198" name="Picture 6" descr="Resultado de imagen de ramas giy">
            <a:extLst>
              <a:ext uri="{FF2B5EF4-FFF2-40B4-BE49-F238E27FC236}">
                <a16:creationId xmlns:a16="http://schemas.microsoft.com/office/drawing/2014/main" id="{6C944214-AD64-4547-B3B2-3BD2A2EE1E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534" y="4293563"/>
            <a:ext cx="4665498" cy="21112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985915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Carga el contenido de una rama del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= Fusiona el contenido de dos ramas</a:t>
            </a:r>
          </a:p>
        </p:txBody>
      </p:sp>
      <p:pic>
        <p:nvPicPr>
          <p:cNvPr id="10242" name="Picture 2" descr="Resultado de imagen de git merge">
            <a:extLst>
              <a:ext uri="{FF2B5EF4-FFF2-40B4-BE49-F238E27FC236}">
                <a16:creationId xmlns:a16="http://schemas.microsoft.com/office/drawing/2014/main" id="{018AC246-1DE5-4303-A66B-1F3AAE229E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7654" y="2819540"/>
            <a:ext cx="470808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de git merge meme">
            <a:extLst>
              <a:ext uri="{FF2B5EF4-FFF2-40B4-BE49-F238E27FC236}">
                <a16:creationId xmlns:a16="http://schemas.microsoft.com/office/drawing/2014/main" id="{CE283C3F-9983-43E8-8933-B75C3DC6BC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819540"/>
            <a:ext cx="4306008" cy="364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80033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Fusionar ramas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9525397" cy="42992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1)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checkout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 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2)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pull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3)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origen]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4)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push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origin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[Rama destino]</a:t>
            </a:r>
          </a:p>
          <a:p>
            <a:pPr>
              <a:lnSpc>
                <a:spcPct val="114000"/>
              </a:lnSpc>
            </a:pPr>
            <a:endParaRPr lang="es-MX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destino = Rama donde se guardará la fusión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*Rama origen = Rama que se quiere fusionar</a:t>
            </a:r>
          </a:p>
          <a:p>
            <a:pPr>
              <a:lnSpc>
                <a:spcPct val="114000"/>
              </a:lnSpc>
            </a:pP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Nota: Hay que revisar de que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no genere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conflictos</a:t>
            </a:r>
          </a:p>
        </p:txBody>
      </p:sp>
    </p:spTree>
    <p:extLst>
      <p:ext uri="{BB962C8B-B14F-4D97-AF65-F5344CB8AC3E}">
        <p14:creationId xmlns:p14="http://schemas.microsoft.com/office/powerpoint/2010/main" val="221561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es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 una inconsistencia entre los archivos de dos ramas de un repositorio</a:t>
            </a:r>
          </a:p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Se da cuando dos personas cambiaron la misma porción de un código.</a:t>
            </a:r>
          </a:p>
        </p:txBody>
      </p:sp>
      <p:pic>
        <p:nvPicPr>
          <p:cNvPr id="11268" name="Picture 4" descr="Resultado de imagen de merge conflict">
            <a:extLst>
              <a:ext uri="{FF2B5EF4-FFF2-40B4-BE49-F238E27FC236}">
                <a16:creationId xmlns:a16="http://schemas.microsoft.com/office/drawing/2014/main" id="{14892686-8460-458E-9F42-0CDB092540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50" t="69334" r="45032" b="7771"/>
          <a:stretch/>
        </p:blipFill>
        <p:spPr bwMode="auto">
          <a:xfrm>
            <a:off x="928468" y="2906246"/>
            <a:ext cx="10156873" cy="32564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D630089B-2BA0-4872-81F7-F113851422B1}"/>
              </a:ext>
            </a:extLst>
          </p:cNvPr>
          <p:cNvSpPr/>
          <p:nvPr/>
        </p:nvSpPr>
        <p:spPr>
          <a:xfrm>
            <a:off x="8609428" y="3665757"/>
            <a:ext cx="2039815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3CF3296-11DE-4369-A8DA-ED329D608DD1}"/>
              </a:ext>
            </a:extLst>
          </p:cNvPr>
          <p:cNvSpPr/>
          <p:nvPr/>
        </p:nvSpPr>
        <p:spPr>
          <a:xfrm>
            <a:off x="8609428" y="4682089"/>
            <a:ext cx="1659988" cy="576776"/>
          </a:xfrm>
          <a:prstGeom prst="rect">
            <a:avLst/>
          </a:prstGeom>
          <a:solidFill>
            <a:srgbClr val="FF0000">
              <a:alpha val="4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143800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38286"/>
            <a:ext cx="10506058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Dos ramas no se fusionarán correctamente hasta que los conflictos se hayan arreglado. Esto se hace decidiendo cuá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 de los cambios se queda.</a:t>
            </a:r>
          </a:p>
        </p:txBody>
      </p:sp>
      <p:pic>
        <p:nvPicPr>
          <p:cNvPr id="13314" name="Picture 2" descr="Resultado de imagen de merge conflict">
            <a:extLst>
              <a:ext uri="{FF2B5EF4-FFF2-40B4-BE49-F238E27FC236}">
                <a16:creationId xmlns:a16="http://schemas.microsoft.com/office/drawing/2014/main" id="{C7F2D645-7FC0-4AFC-9671-80F11B1C1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344" y="2786064"/>
            <a:ext cx="9658143" cy="3623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943261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14BF1AA-85F6-4954-9A09-836DA8635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Evaluación</a:t>
            </a:r>
          </a:p>
        </p:txBody>
      </p:sp>
      <p:graphicFrame>
        <p:nvGraphicFramePr>
          <p:cNvPr id="9" name="Content Placeholder 2">
            <a:extLst>
              <a:ext uri="{FF2B5EF4-FFF2-40B4-BE49-F238E27FC236}">
                <a16:creationId xmlns:a16="http://schemas.microsoft.com/office/drawing/2014/main" id="{D5715312-A7D4-4618-B689-81C948230D5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613856"/>
              </p:ext>
            </p:extLst>
          </p:nvPr>
        </p:nvGraphicFramePr>
        <p:xfrm>
          <a:off x="718276" y="1871644"/>
          <a:ext cx="6739537" cy="3864637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40131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77798">
                  <a:extLst>
                    <a:ext uri="{9D8B030D-6E8A-4147-A177-3AD203B41FA5}">
                      <a16:colId xmlns:a16="http://schemas.microsoft.com/office/drawing/2014/main" val="717997431"/>
                    </a:ext>
                  </a:extLst>
                </a:gridCol>
                <a:gridCol w="1048624">
                  <a:extLst>
                    <a:ext uri="{9D8B030D-6E8A-4147-A177-3AD203B41FA5}">
                      <a16:colId xmlns:a16="http://schemas.microsoft.com/office/drawing/2014/main" val="1800322361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Actividad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Modalidad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sz="2000" b="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Pts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06345">
                <a:tc>
                  <a:txBody>
                    <a:bodyPr/>
                    <a:lstStyle/>
                    <a:p>
                      <a:pPr algn="l"/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1- Actividad-01- Manejo de consola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 – Actividad-02 -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Github</a:t>
                      </a: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Google </a:t>
                      </a:r>
                      <a:r>
                        <a:rPr lang="es-MX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Colaboratory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4523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 – Actividad-03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Lectura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datos</a:t>
                      </a: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y pandas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 – Actividad-04 - Estadísticas de datos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 – Actividad-05 - Visualización de datos.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2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Entregada</a:t>
                      </a: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/No entregada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391113485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 – Actividad-06 - Regresión Lineal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5301022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n-US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7 - Actividad-07- </a:t>
                      </a:r>
                      <a:r>
                        <a:rPr lang="en-US" sz="1400" b="0" i="0" u="none" strike="noStrike" kern="1200" dirty="0" err="1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KMeans</a:t>
                      </a:r>
                      <a:endParaRPr lang="es-MX" sz="14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2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0-100 Puntos</a:t>
                      </a:r>
                    </a:p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8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433141640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8- Video – Reto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8947301"/>
                  </a:ext>
                </a:extLst>
              </a:tr>
              <a:tr h="301634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14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TOTAL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s-MX" sz="1200" b="0" i="0" u="none" strike="noStrike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MX" sz="1800" b="0" i="0" u="none" strike="noStrike" kern="1200" dirty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100</a:t>
                      </a: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80518944"/>
                  </a:ext>
                </a:extLst>
              </a:tr>
            </a:tbl>
          </a:graphicData>
        </a:graphic>
      </p:graphicFrame>
      <p:graphicFrame>
        <p:nvGraphicFramePr>
          <p:cNvPr id="10" name="Content Placeholder 2">
            <a:extLst>
              <a:ext uri="{FF2B5EF4-FFF2-40B4-BE49-F238E27FC236}">
                <a16:creationId xmlns:a16="http://schemas.microsoft.com/office/drawing/2014/main" id="{C12F3047-AF99-4130-9DA5-922E2858113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237022"/>
              </p:ext>
            </p:extLst>
          </p:nvPr>
        </p:nvGraphicFramePr>
        <p:xfrm>
          <a:off x="8265160" y="1812921"/>
          <a:ext cx="3088640" cy="796501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308864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01634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 err="1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Reto</a:t>
                      </a:r>
                      <a:endParaRPr lang="en-US" sz="2000" b="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61"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es-MX" sz="2000" b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Presentación y Video</a:t>
                      </a: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211615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¿Qué hacer ante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1" y="1510150"/>
            <a:ext cx="7564075" cy="15273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varios entornos de desarrollo integrado (IDE) y editores de texto que marcan las partes de código que están en conflicto. 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Estos son algunos de ellos:</a:t>
            </a:r>
          </a:p>
        </p:txBody>
      </p:sp>
      <p:pic>
        <p:nvPicPr>
          <p:cNvPr id="15362" name="Picture 2" descr="Resultado de imagen de vs code">
            <a:extLst>
              <a:ext uri="{FF2B5EF4-FFF2-40B4-BE49-F238E27FC236}">
                <a16:creationId xmlns:a16="http://schemas.microsoft.com/office/drawing/2014/main" id="{DB7C11EA-672E-4C07-80EE-FDADA6D08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218" y="3322983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EEB3AB-12F5-4234-881E-E1CD98F6C1C4}"/>
              </a:ext>
            </a:extLst>
          </p:cNvPr>
          <p:cNvSpPr/>
          <p:nvPr/>
        </p:nvSpPr>
        <p:spPr>
          <a:xfrm>
            <a:off x="1376372" y="5842538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VS </a:t>
            </a: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Code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5368" name="Picture 8" descr="Resultado de imagen de intellij idea logo">
            <a:extLst>
              <a:ext uri="{FF2B5EF4-FFF2-40B4-BE49-F238E27FC236}">
                <a16:creationId xmlns:a16="http://schemas.microsoft.com/office/drawing/2014/main" id="{065854FD-A9BE-4100-90E5-20D2B389BF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781" y="3322984"/>
            <a:ext cx="2405270" cy="2405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551E2D5C-72BD-4F43-8035-C8164A0F84F5}"/>
              </a:ext>
            </a:extLst>
          </p:cNvPr>
          <p:cNvSpPr/>
          <p:nvPr/>
        </p:nvSpPr>
        <p:spPr>
          <a:xfrm>
            <a:off x="4262511" y="5844980"/>
            <a:ext cx="212422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Intellij</a:t>
            </a: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IDEA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7847EC9-DA2F-4614-B3C2-562EF8077D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41809" y="3322983"/>
            <a:ext cx="2406232" cy="2405270"/>
          </a:xfrm>
          <a:prstGeom prst="rect">
            <a:avLst/>
          </a:prstGeom>
        </p:spPr>
      </p:pic>
      <p:sp>
        <p:nvSpPr>
          <p:cNvPr id="14" name="Rectángulo 13">
            <a:extLst>
              <a:ext uri="{FF2B5EF4-FFF2-40B4-BE49-F238E27FC236}">
                <a16:creationId xmlns:a16="http://schemas.microsoft.com/office/drawing/2014/main" id="{8C934129-24E6-44B4-813A-350ED9BFCC2F}"/>
              </a:ext>
            </a:extLst>
          </p:cNvPr>
          <p:cNvSpPr/>
          <p:nvPr/>
        </p:nvSpPr>
        <p:spPr>
          <a:xfrm>
            <a:off x="7441809" y="5842538"/>
            <a:ext cx="2406231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Sublime Text 3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12655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BCF48556-4A64-45BE-8AE6-7956D88650FB}"/>
              </a:ext>
            </a:extLst>
          </p:cNvPr>
          <p:cNvSpPr/>
          <p:nvPr/>
        </p:nvSpPr>
        <p:spPr>
          <a:xfrm>
            <a:off x="7627916" y="3815219"/>
            <a:ext cx="3888224" cy="207523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50" y="1538286"/>
            <a:ext cx="6662928" cy="44746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La mejor forma de evitar conflictos al fusionar ramas es mediante la </a:t>
            </a:r>
            <a:r>
              <a:rPr lang="es-MX" sz="2800" u="sng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integración continua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de avances. Esto significa subir de forma constante tus avances al repositorio para que las diferencias de código entre tu rama y las de los demás no sea tan grande. Esto requiere que haya una comunicación constante en tu equipo para informar los cambios que se hacen al código.</a:t>
            </a:r>
          </a:p>
        </p:txBody>
      </p:sp>
      <p:pic>
        <p:nvPicPr>
          <p:cNvPr id="14338" name="Picture 2" descr="Resultado de imagen de comunicacion">
            <a:extLst>
              <a:ext uri="{FF2B5EF4-FFF2-40B4-BE49-F238E27FC236}">
                <a16:creationId xmlns:a16="http://schemas.microsoft.com/office/drawing/2014/main" id="{B5B74BA6-146E-4449-A72B-8B2E7E3CD6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7914" y="1739980"/>
            <a:ext cx="3888224" cy="2075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Resultado de imagen de merge branch">
            <a:extLst>
              <a:ext uri="{FF2B5EF4-FFF2-40B4-BE49-F238E27FC236}">
                <a16:creationId xmlns:a16="http://schemas.microsoft.com/office/drawing/2014/main" id="{ED716882-8078-4455-B871-CA9F4740D1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2259" y="3894775"/>
            <a:ext cx="3739535" cy="1916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8868646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¿Cómo evitar un conflicto?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214511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 no subes tus avances de forma constante, entonces habrá más conflictos al hacer el </a:t>
            </a:r>
            <a:r>
              <a:rPr lang="es-MX" sz="2800" dirty="0" err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merge</a:t>
            </a: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lo cual tomará más tiempo arreglarlos.</a:t>
            </a:r>
          </a:p>
        </p:txBody>
      </p:sp>
      <p:pic>
        <p:nvPicPr>
          <p:cNvPr id="16386" name="Picture 2" descr="Resultado de imagen de bob esponja cerebro en llamas">
            <a:extLst>
              <a:ext uri="{FF2B5EF4-FFF2-40B4-BE49-F238E27FC236}">
                <a16:creationId xmlns:a16="http://schemas.microsoft.com/office/drawing/2014/main" id="{6D006F52-95D8-4285-A377-F4FC2A40D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529" y="2814430"/>
            <a:ext cx="4750905" cy="3563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Resultado de imagen de merge conflict meme">
            <a:extLst>
              <a:ext uri="{FF2B5EF4-FFF2-40B4-BE49-F238E27FC236}">
                <a16:creationId xmlns:a16="http://schemas.microsoft.com/office/drawing/2014/main" id="{5E3389EF-E29C-4786-A0FC-5A7AE34472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9252" y="2814430"/>
            <a:ext cx="4750904" cy="3563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333984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24550" y="365760"/>
            <a:ext cx="11367450" cy="1083100"/>
          </a:xfrm>
        </p:spPr>
        <p:txBody>
          <a:bodyPr>
            <a:normAutofit/>
          </a:bodyPr>
          <a:lstStyle/>
          <a:p>
            <a:r>
              <a:rPr lang="es-MX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Repositorios en la nube</a:t>
            </a: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93F4AA1D-B3DD-49B9-983A-E93A6F08296E}"/>
              </a:ext>
            </a:extLst>
          </p:cNvPr>
          <p:cNvSpPr/>
          <p:nvPr/>
        </p:nvSpPr>
        <p:spPr>
          <a:xfrm>
            <a:off x="824549" y="1538286"/>
            <a:ext cx="10916877" cy="10361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14000"/>
              </a:lnSpc>
            </a:pPr>
            <a:r>
              <a:rPr lang="es-MX" sz="2800" dirty="0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Hay varias empresas que ofrecen repositorios en la nube como remotos. Algunas de las más importantes son: </a:t>
            </a:r>
          </a:p>
        </p:txBody>
      </p:sp>
      <p:pic>
        <p:nvPicPr>
          <p:cNvPr id="17410" name="Picture 2" descr="Resultado de imagen de github">
            <a:extLst>
              <a:ext uri="{FF2B5EF4-FFF2-40B4-BE49-F238E27FC236}">
                <a16:creationId xmlns:a16="http://schemas.microsoft.com/office/drawing/2014/main" id="{BC3FCF30-AAE0-4137-A421-0415CE93972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253" t="14501" r="29334" b="14447"/>
          <a:stretch/>
        </p:blipFill>
        <p:spPr bwMode="auto">
          <a:xfrm>
            <a:off x="943821" y="2898746"/>
            <a:ext cx="2902226" cy="27697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54C04289-1AD7-4A1A-B3E9-B6614CCCC26B}"/>
              </a:ext>
            </a:extLst>
          </p:cNvPr>
          <p:cNvSpPr/>
          <p:nvPr/>
        </p:nvSpPr>
        <p:spPr>
          <a:xfrm>
            <a:off x="1624453" y="5838679"/>
            <a:ext cx="1540962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Github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4" name="Picture 6" descr="Resultado de imagen de bitbucket logo">
            <a:extLst>
              <a:ext uri="{FF2B5EF4-FFF2-40B4-BE49-F238E27FC236}">
                <a16:creationId xmlns:a16="http://schemas.microsoft.com/office/drawing/2014/main" id="{5B438289-72C4-4690-91DD-4F1B4DDB71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09441" y="2898745"/>
            <a:ext cx="3077448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5E6DF1A7-4BF5-44C0-BB92-58A7EDFB2402}"/>
              </a:ext>
            </a:extLst>
          </p:cNvPr>
          <p:cNvSpPr/>
          <p:nvPr/>
        </p:nvSpPr>
        <p:spPr>
          <a:xfrm>
            <a:off x="501037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Bitbucket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7416" name="Picture 8" descr="Resultado de imagen de gitlab">
            <a:extLst>
              <a:ext uri="{FF2B5EF4-FFF2-40B4-BE49-F238E27FC236}">
                <a16:creationId xmlns:a16="http://schemas.microsoft.com/office/drawing/2014/main" id="{3FD6935D-CACD-4E1E-8BD5-DB08ABC4B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0283" y="2898745"/>
            <a:ext cx="2996665" cy="27697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D61D8AD2-660B-42E9-96B8-6A38FC078736}"/>
              </a:ext>
            </a:extLst>
          </p:cNvPr>
          <p:cNvSpPr/>
          <p:nvPr/>
        </p:nvSpPr>
        <p:spPr>
          <a:xfrm>
            <a:off x="8510822" y="5838679"/>
            <a:ext cx="1675585" cy="5448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14000"/>
              </a:lnSpc>
            </a:pPr>
            <a:r>
              <a:rPr lang="es-MX" sz="28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Gitlab</a:t>
            </a:r>
            <a:endParaRPr lang="es-MX" sz="28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200040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08DB98-BCA0-4993-8A38-322A3E67F7F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66971" y="1868556"/>
            <a:ext cx="7696598" cy="2691847"/>
          </a:xfrm>
        </p:spPr>
        <p:txBody>
          <a:bodyPr>
            <a:normAutofit fontScale="90000"/>
          </a:bodyPr>
          <a:lstStyle/>
          <a:p>
            <a:r>
              <a:rPr lang="es-MX" sz="9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¡Empecemos a trabajar en Git!</a:t>
            </a:r>
          </a:p>
        </p:txBody>
      </p:sp>
    </p:spTree>
    <p:extLst>
      <p:ext uri="{BB962C8B-B14F-4D97-AF65-F5344CB8AC3E}">
        <p14:creationId xmlns:p14="http://schemas.microsoft.com/office/powerpoint/2010/main" val="147796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890C0-548D-4968-8014-36514F629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Colaboratory</a:t>
            </a:r>
            <a:endParaRPr lang="es-MX" dirty="0"/>
          </a:p>
        </p:txBody>
      </p:sp>
      <p:pic>
        <p:nvPicPr>
          <p:cNvPr id="3074" name="Picture 2" descr="Show notebooks in Drive">
            <a:extLst>
              <a:ext uri="{FF2B5EF4-FFF2-40B4-BE49-F238E27FC236}">
                <a16:creationId xmlns:a16="http://schemas.microsoft.com/office/drawing/2014/main" id="{ED468A05-D2BB-4E89-B8FD-3A753B13A55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76844" y="2106637"/>
            <a:ext cx="3302752" cy="3302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898592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75B6FA-B40D-45F9-B614-15E577F25EF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r>
              <a:rPr lang="en-US" dirty="0"/>
              <a:t> :: Chrome 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AA795B-853C-472C-A09C-E5F64E3409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191000" cy="572342"/>
          </a:xfrm>
        </p:spPr>
        <p:txBody>
          <a:bodyPr/>
          <a:lstStyle/>
          <a:p>
            <a:r>
              <a:rPr lang="en-US" dirty="0"/>
              <a:t>Crear un </a:t>
            </a:r>
            <a:r>
              <a:rPr lang="en-US" dirty="0" err="1"/>
              <a:t>perfil</a:t>
            </a:r>
            <a:r>
              <a:rPr lang="en-US" dirty="0"/>
              <a:t> de </a:t>
            </a:r>
            <a:r>
              <a:rPr lang="en-US" dirty="0" err="1"/>
              <a:t>alumno</a:t>
            </a:r>
            <a:r>
              <a:rPr lang="en-US" dirty="0"/>
              <a:t> </a:t>
            </a:r>
            <a:endParaRPr lang="es-MX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7A4A6B-64DD-4CA5-80A9-5C51B37017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01309"/>
            <a:ext cx="3924689" cy="308650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F101BDD-A970-41C9-95B6-16C7F6E91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7355" y="2498173"/>
            <a:ext cx="4429125" cy="2981325"/>
          </a:xfrm>
          <a:prstGeom prst="rect">
            <a:avLst/>
          </a:prstGeom>
        </p:spPr>
      </p:pic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F56FC73D-1EC4-4DEE-A08E-344150032A2F}"/>
              </a:ext>
            </a:extLst>
          </p:cNvPr>
          <p:cNvSpPr txBox="1">
            <a:spLocks/>
          </p:cNvSpPr>
          <p:nvPr/>
        </p:nvSpPr>
        <p:spPr>
          <a:xfrm>
            <a:off x="6344817" y="1825625"/>
            <a:ext cx="4771053" cy="572342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 err="1"/>
              <a:t>Utilizar</a:t>
            </a:r>
            <a:r>
              <a:rPr lang="en-US" dirty="0"/>
              <a:t> </a:t>
            </a:r>
            <a:r>
              <a:rPr lang="en-US" dirty="0" err="1"/>
              <a:t>tu</a:t>
            </a:r>
            <a:r>
              <a:rPr lang="en-US" dirty="0"/>
              <a:t> google drive con la </a:t>
            </a:r>
            <a:r>
              <a:rPr lang="en-US" dirty="0" err="1"/>
              <a:t>cuenta</a:t>
            </a:r>
            <a:r>
              <a:rPr lang="en-US" dirty="0"/>
              <a:t> del Tec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1194052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21C84F-3E18-4A65-B304-1767155E4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Google </a:t>
            </a:r>
            <a:r>
              <a:rPr lang="en-US" dirty="0" err="1"/>
              <a:t>Colaboratory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F83F0BC-ADD9-4320-8B99-D3BB904F3DF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44491" t="50201"/>
          <a:stretch/>
        </p:blipFill>
        <p:spPr>
          <a:xfrm>
            <a:off x="2954193" y="3733800"/>
            <a:ext cx="2783513" cy="2166938"/>
          </a:xfrm>
          <a:prstGeom prst="rect">
            <a:avLst/>
          </a:prstGeom>
        </p:spPr>
      </p:pic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70526C7B-26A4-4417-B735-70E780C20AA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r="50380" b="34914"/>
          <a:stretch/>
        </p:blipFill>
        <p:spPr>
          <a:xfrm>
            <a:off x="416887" y="1549400"/>
            <a:ext cx="2488238" cy="28321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E1871D6-4E15-4EBD-A607-987515324E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9019" y="1549400"/>
            <a:ext cx="5800668" cy="45847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65A6D633-7305-42CB-9A93-8771AD46234C}"/>
              </a:ext>
            </a:extLst>
          </p:cNvPr>
          <p:cNvSpPr/>
          <p:nvPr/>
        </p:nvSpPr>
        <p:spPr>
          <a:xfrm>
            <a:off x="0" y="767358"/>
            <a:ext cx="5357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1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EDE11E1-A63F-451C-98C9-48F480A19481}"/>
              </a:ext>
            </a:extLst>
          </p:cNvPr>
          <p:cNvSpPr/>
          <p:nvPr/>
        </p:nvSpPr>
        <p:spPr>
          <a:xfrm>
            <a:off x="6159018" y="626070"/>
            <a:ext cx="53572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2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26B325-80D6-4F6F-9A0B-3C06F3899BA3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791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83FA0E-A563-4A3E-B697-AF94F4A325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Abrir</a:t>
            </a:r>
            <a:r>
              <a:rPr lang="en-US" dirty="0"/>
              <a:t> mi primer </a:t>
            </a:r>
            <a:r>
              <a:rPr lang="en-US" dirty="0" err="1"/>
              <a:t>libro</a:t>
            </a:r>
            <a:r>
              <a:rPr lang="en-US" dirty="0"/>
              <a:t> de </a:t>
            </a:r>
            <a:r>
              <a:rPr lang="en-US" dirty="0" err="1"/>
              <a:t>trabajo</a:t>
            </a:r>
            <a:endParaRPr lang="es-MX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114842F-8505-45C9-8039-BE548C278C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1950360"/>
            <a:ext cx="5181600" cy="4101868"/>
          </a:xfrm>
          <a:prstGeom prst="rect">
            <a:avLst/>
          </a:prstGeom>
        </p:spPr>
      </p:pic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505CFEA-E2FB-484C-B425-792D32F00B3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1995782"/>
            <a:ext cx="5181600" cy="401102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7BA28F8-0260-49E1-8D1A-39DF8FBD78D9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347082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BE4F38-5FA3-4BEE-BDE5-ED0F9AC3F0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Carga de </a:t>
            </a:r>
            <a:r>
              <a:rPr lang="en-US" dirty="0" err="1"/>
              <a:t>archivos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2FCE8D-646D-4A6A-9EDE-1B128ACEB6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7503367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b="1" dirty="0">
                <a:solidFill>
                  <a:schemeClr val="accent1"/>
                </a:solidFill>
              </a:rPr>
              <a:t>Archivos locales</a:t>
            </a:r>
          </a:p>
          <a:p>
            <a:r>
              <a:rPr lang="es-MX" b="1" dirty="0"/>
              <a:t>Librería utilizada: </a:t>
            </a:r>
          </a:p>
          <a:p>
            <a:pPr lvl="1"/>
            <a:r>
              <a:rPr lang="es-MX" dirty="0" err="1"/>
              <a:t>from</a:t>
            </a:r>
            <a:r>
              <a:rPr lang="es-MX" dirty="0"/>
              <a:t> </a:t>
            </a:r>
            <a:r>
              <a:rPr lang="es-MX" dirty="0" err="1">
                <a:solidFill>
                  <a:schemeClr val="accent1"/>
                </a:solidFill>
              </a:rPr>
              <a:t>google.colab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/>
              <a:t>import</a:t>
            </a:r>
            <a:r>
              <a:rPr lang="es-MX" dirty="0"/>
              <a:t> </a:t>
            </a:r>
            <a:r>
              <a:rPr lang="es-MX" dirty="0">
                <a:solidFill>
                  <a:schemeClr val="accent1"/>
                </a:solidFill>
              </a:rPr>
              <a:t>files </a:t>
            </a:r>
          </a:p>
          <a:p>
            <a:r>
              <a:rPr lang="es-MX" b="1" dirty="0"/>
              <a:t>Instrucción para cargar archivos: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files.upload</a:t>
            </a:r>
            <a:r>
              <a:rPr lang="es-MX" dirty="0"/>
              <a:t>: cargar archivos y mostrar el diccionario de archivos cargados</a:t>
            </a:r>
          </a:p>
          <a:p>
            <a:r>
              <a:rPr lang="es-MX" b="1" dirty="0"/>
              <a:t>Instrucción para descargar archivos a tu computadora: 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files.download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descargar los archivos desde el navegador a tu computadora local.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ls</a:t>
            </a:r>
            <a:r>
              <a:rPr lang="es-MX" dirty="0" err="1"/>
              <a:t>:visualizar</a:t>
            </a:r>
            <a:r>
              <a:rPr lang="es-MX" dirty="0"/>
              <a:t> los archivos que cargamos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CFD3E6D-78C9-4BF8-BED7-A804FCC0FB2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00"/>
          <a:stretch/>
        </p:blipFill>
        <p:spPr>
          <a:xfrm>
            <a:off x="8663545" y="2127607"/>
            <a:ext cx="3248025" cy="2678985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8DD90A31-1066-411E-B34A-F8AAC21AB686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17" name="Graphic 16" descr="Laptop">
              <a:extLst>
                <a:ext uri="{FF2B5EF4-FFF2-40B4-BE49-F238E27FC236}">
                  <a16:creationId xmlns:a16="http://schemas.microsoft.com/office/drawing/2014/main" id="{A4CA70CC-133C-4516-A964-20D36283881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18" name="Graphic 17" descr="Paper">
              <a:extLst>
                <a:ext uri="{FF2B5EF4-FFF2-40B4-BE49-F238E27FC236}">
                  <a16:creationId xmlns:a16="http://schemas.microsoft.com/office/drawing/2014/main" id="{E1D97A50-8C58-45B7-8BB3-915871F18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19" name="Picture 2" descr="ssl.gstatic.com/images/branding/product/2x/hh_d...">
              <a:extLst>
                <a:ext uri="{FF2B5EF4-FFF2-40B4-BE49-F238E27FC236}">
                  <a16:creationId xmlns:a16="http://schemas.microsoft.com/office/drawing/2014/main" id="{26974435-A569-4395-BB07-95746FBEC7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Graphic 19" descr="Arrow Slight curve">
              <a:extLst>
                <a:ext uri="{FF2B5EF4-FFF2-40B4-BE49-F238E27FC236}">
                  <a16:creationId xmlns:a16="http://schemas.microsoft.com/office/drawing/2014/main" id="{F9F07354-D598-495A-8CDD-31434EBCC453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371078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9F17DD5-6BBF-409D-B218-2CCBB2AD54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Máquina </a:t>
            </a:r>
            <a:br>
              <a:rPr lang="es-MX" dirty="0"/>
            </a:br>
            <a:r>
              <a:rPr lang="es-MX" dirty="0"/>
              <a:t>Virtual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B480501-BCEE-447C-AAA0-EFCE6D4E9F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Trabajar con Ubuntu</a:t>
            </a:r>
          </a:p>
        </p:txBody>
      </p:sp>
      <p:pic>
        <p:nvPicPr>
          <p:cNvPr id="7" name="Picture 6" descr="Logo, company name&#10;&#10;Description automatically generated">
            <a:extLst>
              <a:ext uri="{FF2B5EF4-FFF2-40B4-BE49-F238E27FC236}">
                <a16:creationId xmlns:a16="http://schemas.microsoft.com/office/drawing/2014/main" id="{4839DC9C-E1B3-489F-A992-0287F513E16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130780" y="1263380"/>
            <a:ext cx="4000500" cy="40005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C71EB7D-55DF-4EC2-BE79-1524F1191ACB}"/>
              </a:ext>
            </a:extLst>
          </p:cNvPr>
          <p:cNvSpPr txBox="1"/>
          <p:nvPr/>
        </p:nvSpPr>
        <p:spPr>
          <a:xfrm>
            <a:off x="7130780" y="5263880"/>
            <a:ext cx="400050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900">
                <a:hlinkClick r:id="rId3" tooltip="https://blog.toright.com/posts/4411/%E5%B0%8F%E7%8C%B4%E5%AD%90%E4%B9%9F%E6%9C%83%E7%9A%84-ubuntu-desktop-14-04-%E5%AE%89%E8%A3%9D%E6%95%99%E5%AD%B8.html"/>
              </a:rPr>
              <a:t>This Photo</a:t>
            </a:r>
            <a:r>
              <a:rPr lang="es-MX" sz="900"/>
              <a:t> by Unknown Author is licensed under </a:t>
            </a:r>
            <a:r>
              <a:rPr lang="es-MX" sz="900">
                <a:hlinkClick r:id="rId4" tooltip="https://creativecommons.org/licenses/by-nd/3.0/"/>
              </a:rPr>
              <a:t>CC BY-ND</a:t>
            </a:r>
            <a:endParaRPr lang="es-MX" sz="900"/>
          </a:p>
        </p:txBody>
      </p:sp>
    </p:spTree>
    <p:extLst>
      <p:ext uri="{BB962C8B-B14F-4D97-AF65-F5344CB8AC3E}">
        <p14:creationId xmlns:p14="http://schemas.microsoft.com/office/powerpoint/2010/main" val="87598976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2FB7CD-C01A-4C7F-B17F-187EDB5AD89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1128" y="287223"/>
            <a:ext cx="9313506" cy="1325563"/>
          </a:xfrm>
        </p:spPr>
        <p:txBody>
          <a:bodyPr/>
          <a:lstStyle/>
          <a:p>
            <a:r>
              <a:rPr lang="es-MX" dirty="0"/>
              <a:t>Acceder a Google Drive (montarlo)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ABC3796-7353-4BF6-A376-7AD6A54C659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168156" cy="4351338"/>
          </a:xfrm>
        </p:spPr>
        <p:txBody>
          <a:bodyPr/>
          <a:lstStyle/>
          <a:p>
            <a:r>
              <a:rPr lang="en-US" b="1" dirty="0" err="1"/>
              <a:t>Librería</a:t>
            </a:r>
            <a:r>
              <a:rPr lang="en-US" b="1" dirty="0"/>
              <a:t> </a:t>
            </a:r>
            <a:r>
              <a:rPr lang="en-US" b="1" dirty="0" err="1"/>
              <a:t>utilizada</a:t>
            </a:r>
            <a:endParaRPr lang="en-US" b="1" dirty="0"/>
          </a:p>
          <a:p>
            <a:pPr marL="457200" lvl="1" indent="0">
              <a:buNone/>
            </a:pPr>
            <a:r>
              <a:rPr lang="en-US" dirty="0"/>
              <a:t>from </a:t>
            </a:r>
            <a:r>
              <a:rPr lang="en-US" dirty="0" err="1">
                <a:solidFill>
                  <a:schemeClr val="accent1"/>
                </a:solidFill>
              </a:rPr>
              <a:t>google.colab</a:t>
            </a:r>
            <a:r>
              <a:rPr lang="en-US" dirty="0">
                <a:solidFill>
                  <a:schemeClr val="accent1"/>
                </a:solidFill>
              </a:rPr>
              <a:t> </a:t>
            </a:r>
            <a:r>
              <a:rPr lang="en-US" dirty="0"/>
              <a:t>import </a:t>
            </a:r>
            <a:r>
              <a:rPr lang="en-US" dirty="0">
                <a:solidFill>
                  <a:schemeClr val="accent1"/>
                </a:solidFill>
              </a:rPr>
              <a:t>drive</a:t>
            </a:r>
          </a:p>
          <a:p>
            <a:r>
              <a:rPr lang="en-US" b="1" dirty="0" err="1"/>
              <a:t>Montar</a:t>
            </a:r>
            <a:r>
              <a:rPr lang="en-US" b="1" dirty="0"/>
              <a:t> el drive </a:t>
            </a:r>
          </a:p>
          <a:p>
            <a:pPr marL="457200" lvl="1" indent="0">
              <a:buNone/>
            </a:pPr>
            <a:r>
              <a:rPr lang="en-US" dirty="0" err="1">
                <a:solidFill>
                  <a:schemeClr val="accent1"/>
                </a:solidFill>
              </a:rPr>
              <a:t>drive.mount</a:t>
            </a:r>
            <a:r>
              <a:rPr lang="en-US" dirty="0"/>
              <a:t>('/content/drive’)</a:t>
            </a:r>
          </a:p>
          <a:p>
            <a:r>
              <a:rPr lang="es-MX" b="1" dirty="0"/>
              <a:t>Crear el archivo 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open</a:t>
            </a:r>
            <a:r>
              <a:rPr lang="es-MX" dirty="0"/>
              <a:t>(</a:t>
            </a:r>
            <a:r>
              <a:rPr lang="es-MX" dirty="0" err="1"/>
              <a:t>archivo,w</a:t>
            </a:r>
            <a:r>
              <a:rPr lang="es-MX" dirty="0"/>
              <a:t>)</a:t>
            </a:r>
          </a:p>
          <a:p>
            <a:r>
              <a:rPr lang="es-MX" b="1" dirty="0"/>
              <a:t> Visualizar el contenido del archivo</a:t>
            </a:r>
          </a:p>
          <a:p>
            <a:pPr marL="457200" lvl="1" indent="0">
              <a:buNone/>
            </a:pPr>
            <a:r>
              <a:rPr lang="es-MX" dirty="0">
                <a:solidFill>
                  <a:schemeClr val="accent1"/>
                </a:solidFill>
              </a:rPr>
              <a:t>!</a:t>
            </a:r>
            <a:r>
              <a:rPr lang="es-MX" dirty="0" err="1">
                <a:solidFill>
                  <a:schemeClr val="accent1"/>
                </a:solidFill>
              </a:rPr>
              <a:t>cat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/>
              <a:t>archivo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E0AE9F2F-358B-40D0-BD9D-A3ABB0A13D37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5" name="Graphic 4" descr="Laptop">
              <a:extLst>
                <a:ext uri="{FF2B5EF4-FFF2-40B4-BE49-F238E27FC236}">
                  <a16:creationId xmlns:a16="http://schemas.microsoft.com/office/drawing/2014/main" id="{0D73F938-2E6B-4FDE-AB30-F718EC91235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6" name="Graphic 5" descr="Paper">
              <a:extLst>
                <a:ext uri="{FF2B5EF4-FFF2-40B4-BE49-F238E27FC236}">
                  <a16:creationId xmlns:a16="http://schemas.microsoft.com/office/drawing/2014/main" id="{75314529-C2EA-4F86-92D9-BFC66CD56FA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7" name="Picture 2" descr="ssl.gstatic.com/images/branding/product/2x/hh_d...">
              <a:extLst>
                <a:ext uri="{FF2B5EF4-FFF2-40B4-BE49-F238E27FC236}">
                  <a16:creationId xmlns:a16="http://schemas.microsoft.com/office/drawing/2014/main" id="{A762273D-59F9-4DD4-B4A1-F23B7620AA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Graphic 7" descr="Arrow Slight curve">
              <a:extLst>
                <a:ext uri="{FF2B5EF4-FFF2-40B4-BE49-F238E27FC236}">
                  <a16:creationId xmlns:a16="http://schemas.microsoft.com/office/drawing/2014/main" id="{1BA320BD-43A6-42BB-BDE5-33BDFCE8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481022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FB4872-274E-4EF3-B096-30B15FCBE4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Acceder a Google Drive (</a:t>
            </a:r>
            <a:r>
              <a:rPr lang="es-MX" dirty="0" err="1"/>
              <a:t>pyDrive</a:t>
            </a:r>
            <a:r>
              <a:rPr lang="es-MX" dirty="0"/>
              <a:t> 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3072812-484B-4E50-912D-9EEE1C2363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9673206" cy="4351338"/>
          </a:xfrm>
        </p:spPr>
        <p:txBody>
          <a:bodyPr>
            <a:normAutofit fontScale="92500" lnSpcReduction="10000"/>
          </a:bodyPr>
          <a:lstStyle/>
          <a:p>
            <a:r>
              <a:rPr lang="es-MX" dirty="0" err="1"/>
              <a:t>Librerias</a:t>
            </a:r>
            <a:r>
              <a:rPr lang="es-MX" dirty="0"/>
              <a:t> utilizadas</a:t>
            </a:r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pydrive.auth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pydrive.drive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GoogleDrive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</a:t>
            </a:r>
            <a:r>
              <a:rPr lang="es-MX" sz="1200" dirty="0" err="1"/>
              <a:t>google.colab</a:t>
            </a:r>
            <a:r>
              <a:rPr lang="es-MX" sz="1200" dirty="0"/>
              <a:t>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auth</a:t>
            </a:r>
            <a:endParaRPr lang="es-MX" sz="1200" dirty="0"/>
          </a:p>
          <a:p>
            <a:pPr marL="457200" lvl="1" indent="0">
              <a:buNone/>
            </a:pPr>
            <a:r>
              <a:rPr lang="es-MX" sz="1200" dirty="0" err="1"/>
              <a:t>from</a:t>
            </a:r>
            <a:r>
              <a:rPr lang="es-MX" sz="1200" dirty="0"/>
              <a:t> oauth2client.client </a:t>
            </a:r>
            <a:r>
              <a:rPr lang="es-MX" sz="1200" dirty="0" err="1"/>
              <a:t>import</a:t>
            </a:r>
            <a:r>
              <a:rPr lang="es-MX" sz="1200" dirty="0"/>
              <a:t> </a:t>
            </a:r>
            <a:r>
              <a:rPr lang="es-MX" sz="1200" dirty="0" err="1"/>
              <a:t>GoogleCredentials</a:t>
            </a:r>
            <a:endParaRPr lang="es-MX" sz="1200" dirty="0"/>
          </a:p>
          <a:p>
            <a:r>
              <a:rPr lang="es-MX" dirty="0"/>
              <a:t>Obtener la lista de objetos(carpetas)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drive.ListFile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y cargar el archivo</a:t>
            </a:r>
          </a:p>
          <a:p>
            <a:pPr marL="457200" lvl="1" indent="0">
              <a:buNone/>
            </a:pPr>
            <a:r>
              <a:rPr lang="es-MX" dirty="0" err="1">
                <a:solidFill>
                  <a:schemeClr val="accent1"/>
                </a:solidFill>
              </a:rPr>
              <a:t>drive.CreateFile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Obtener el id del archivo cargado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uploaded.get</a:t>
            </a:r>
            <a:r>
              <a:rPr lang="es-MX" dirty="0"/>
              <a:t>('id’)</a:t>
            </a:r>
          </a:p>
          <a:p>
            <a:r>
              <a:rPr lang="es-MX" dirty="0"/>
              <a:t>Visualizar el contenido</a:t>
            </a:r>
          </a:p>
          <a:p>
            <a:pPr lvl="1"/>
            <a:r>
              <a:rPr lang="es-MX" dirty="0" err="1">
                <a:solidFill>
                  <a:schemeClr val="accent1"/>
                </a:solidFill>
              </a:rPr>
              <a:t>downloaded.GetContentString</a:t>
            </a:r>
            <a:r>
              <a:rPr lang="es-MX" dirty="0"/>
              <a:t>()</a:t>
            </a:r>
          </a:p>
          <a:p>
            <a:endParaRPr lang="es-MX" dirty="0"/>
          </a:p>
          <a:p>
            <a:endParaRPr lang="es-MX" dirty="0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D7521BA-8C3E-41A3-8A63-4F972BFED0C8}"/>
              </a:ext>
            </a:extLst>
          </p:cNvPr>
          <p:cNvGrpSpPr/>
          <p:nvPr/>
        </p:nvGrpSpPr>
        <p:grpSpPr>
          <a:xfrm>
            <a:off x="8730487" y="-103472"/>
            <a:ext cx="3375389" cy="1299922"/>
            <a:chOff x="8730487" y="-103472"/>
            <a:chExt cx="3375389" cy="1299922"/>
          </a:xfrm>
        </p:grpSpPr>
        <p:pic>
          <p:nvPicPr>
            <p:cNvPr id="6" name="Graphic 5" descr="Laptop">
              <a:extLst>
                <a:ext uri="{FF2B5EF4-FFF2-40B4-BE49-F238E27FC236}">
                  <a16:creationId xmlns:a16="http://schemas.microsoft.com/office/drawing/2014/main" id="{B07FDCE0-E36D-4395-86C4-90C1C30DE7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8730487" y="-103472"/>
              <a:ext cx="1299922" cy="1299922"/>
            </a:xfrm>
            <a:prstGeom prst="rect">
              <a:avLst/>
            </a:prstGeom>
          </p:spPr>
        </p:pic>
        <p:pic>
          <p:nvPicPr>
            <p:cNvPr id="7" name="Graphic 6" descr="Paper">
              <a:extLst>
                <a:ext uri="{FF2B5EF4-FFF2-40B4-BE49-F238E27FC236}">
                  <a16:creationId xmlns:a16="http://schemas.microsoft.com/office/drawing/2014/main" id="{6A0A57AB-5E76-474C-94BF-BC37856BC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182950" y="273480"/>
              <a:ext cx="394995" cy="394995"/>
            </a:xfrm>
            <a:prstGeom prst="rect">
              <a:avLst/>
            </a:prstGeom>
          </p:spPr>
        </p:pic>
        <p:pic>
          <p:nvPicPr>
            <p:cNvPr id="8" name="Picture 2" descr="ssl.gstatic.com/images/branding/product/2x/hh_d...">
              <a:extLst>
                <a:ext uri="{FF2B5EF4-FFF2-40B4-BE49-F238E27FC236}">
                  <a16:creationId xmlns:a16="http://schemas.microsoft.com/office/drawing/2014/main" id="{40A84658-CE9E-4565-81AE-B324778740E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201957" y="157594"/>
              <a:ext cx="903919" cy="9039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Graphic 8" descr="Arrow Slight curve">
              <a:extLst>
                <a:ext uri="{FF2B5EF4-FFF2-40B4-BE49-F238E27FC236}">
                  <a16:creationId xmlns:a16="http://schemas.microsoft.com/office/drawing/2014/main" id="{9783B3F1-304A-4ED2-966E-B7D76696A0F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0030408" y="89289"/>
              <a:ext cx="914400" cy="914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672087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49AD77-DC98-460C-B7DB-5294316412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Google </a:t>
            </a:r>
            <a:r>
              <a:rPr lang="es-MX" dirty="0" err="1"/>
              <a:t>sheets</a:t>
            </a:r>
            <a:endParaRPr lang="es-MX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F37288-5B0E-4B44-85B2-13411A4931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s-MX" dirty="0"/>
              <a:t>Librería utilizada</a:t>
            </a:r>
          </a:p>
          <a:p>
            <a:r>
              <a:rPr lang="es-MX" dirty="0" err="1"/>
              <a:t>import</a:t>
            </a:r>
            <a:r>
              <a:rPr lang="es-MX" dirty="0"/>
              <a:t> </a:t>
            </a:r>
            <a:r>
              <a:rPr lang="es-MX" dirty="0" err="1">
                <a:solidFill>
                  <a:schemeClr val="accent1"/>
                </a:solidFill>
              </a:rPr>
              <a:t>gspread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dirty="0"/>
              <a:t>Crear la hoja de trabajo </a:t>
            </a:r>
          </a:p>
          <a:p>
            <a:r>
              <a:rPr lang="es-MX" dirty="0" err="1"/>
              <a:t>gc.</a:t>
            </a:r>
            <a:r>
              <a:rPr lang="es-MX" dirty="0" err="1">
                <a:solidFill>
                  <a:schemeClr val="accent1"/>
                </a:solidFill>
              </a:rPr>
              <a:t>create</a:t>
            </a:r>
            <a:r>
              <a:rPr lang="es-MX" dirty="0"/>
              <a:t>(</a:t>
            </a:r>
          </a:p>
          <a:p>
            <a:r>
              <a:rPr lang="es-MX" b="1" dirty="0"/>
              <a:t>Actualizar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update_cells</a:t>
            </a:r>
            <a:endParaRPr lang="es-MX" dirty="0">
              <a:solidFill>
                <a:schemeClr val="accent1"/>
              </a:solidFill>
            </a:endParaRPr>
          </a:p>
          <a:p>
            <a:r>
              <a:rPr lang="es-MX" b="1" dirty="0"/>
              <a:t>Leer los valores </a:t>
            </a:r>
          </a:p>
          <a:p>
            <a:r>
              <a:rPr lang="es-MX" dirty="0" err="1"/>
              <a:t>worksheet.</a:t>
            </a:r>
            <a:r>
              <a:rPr lang="es-MX" dirty="0" err="1">
                <a:solidFill>
                  <a:schemeClr val="accent1"/>
                </a:solidFill>
              </a:rPr>
              <a:t>get_all_values</a:t>
            </a:r>
            <a:endParaRPr lang="es-MX" dirty="0"/>
          </a:p>
          <a:p>
            <a:pPr marL="0" indent="0">
              <a:buNone/>
            </a:pPr>
            <a:endParaRPr lang="es-MX" b="1" dirty="0"/>
          </a:p>
        </p:txBody>
      </p:sp>
      <p:pic>
        <p:nvPicPr>
          <p:cNvPr id="6148" name="Picture 4" descr="Send your responses to Google Sheets in real time">
            <a:extLst>
              <a:ext uri="{FF2B5EF4-FFF2-40B4-BE49-F238E27FC236}">
                <a16:creationId xmlns:a16="http://schemas.microsoft.com/office/drawing/2014/main" id="{9C825F90-A50E-4695-8D77-6DCFF64619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7336" y="365125"/>
            <a:ext cx="2232859" cy="10633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081428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0ECDCA-5A08-48B8-B0C3-4F39215DFB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Lectura de archivos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A47941-56DF-4A85-BC7B-A7AD2D16DC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s-MX" dirty="0"/>
              <a:t>Busca el archivo .csv descargado desde el repositorio.</a:t>
            </a:r>
          </a:p>
          <a:p>
            <a:r>
              <a:rPr lang="es-MX" dirty="0"/>
              <a:t>Abre el archivo csv y observa su contenido</a:t>
            </a:r>
          </a:p>
          <a:p>
            <a:r>
              <a:rPr lang="es-MX" dirty="0"/>
              <a:t>Observa como se separan las columnas (variables) y las filas (objetos).</a:t>
            </a:r>
          </a:p>
          <a:p>
            <a:r>
              <a:rPr lang="es-MX" dirty="0"/>
              <a:t>Como reto, intenta responder las siguientes preguntas utilizando código:</a:t>
            </a:r>
          </a:p>
          <a:p>
            <a:r>
              <a:rPr lang="es-MX" dirty="0"/>
              <a:t>¿Cuántos renglones tiene?</a:t>
            </a:r>
          </a:p>
          <a:p>
            <a:r>
              <a:rPr lang="es-MX" dirty="0"/>
              <a:t>Cuantas columnas tiene? ¿Y cuales son?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427248011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8DDF8-4F85-43B9-A205-00E0B82C4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Libreria</a:t>
            </a:r>
            <a:r>
              <a:rPr lang="en-US" dirty="0"/>
              <a:t> </a:t>
            </a:r>
            <a:r>
              <a:rPr lang="en-US" b="1" dirty="0"/>
              <a:t>“Pandas”</a:t>
            </a:r>
            <a:endParaRPr lang="es-MX" b="1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4FDDD94-DAAB-49B7-AE75-2D0EF7622AB8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20486" y="1690688"/>
            <a:ext cx="5181600" cy="957831"/>
          </a:xfrm>
          <a:prstGeom prst="rect">
            <a:avLst/>
          </a:prstGeo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70E810-4BEA-44B5-A7F7-5293BDACFF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0486" y="2991643"/>
            <a:ext cx="5181600" cy="2951957"/>
          </a:xfrm>
        </p:spPr>
        <p:txBody>
          <a:bodyPr/>
          <a:lstStyle/>
          <a:p>
            <a:r>
              <a:rPr lang="en-US" dirty="0"/>
              <a:t>Es una </a:t>
            </a:r>
            <a:r>
              <a:rPr lang="en-US" dirty="0" err="1"/>
              <a:t>libreria</a:t>
            </a:r>
            <a:r>
              <a:rPr lang="en-US" dirty="0"/>
              <a:t> Open Source, de alto </a:t>
            </a:r>
            <a:r>
              <a:rPr lang="en-US" dirty="0" err="1"/>
              <a:t>desempeño</a:t>
            </a:r>
            <a:r>
              <a:rPr lang="en-US" dirty="0"/>
              <a:t>, </a:t>
            </a:r>
            <a:r>
              <a:rPr lang="en-US" dirty="0" err="1"/>
              <a:t>fácil</a:t>
            </a:r>
            <a:r>
              <a:rPr lang="en-US" dirty="0"/>
              <a:t> de </a:t>
            </a:r>
            <a:r>
              <a:rPr lang="en-US" dirty="0" err="1"/>
              <a:t>usar</a:t>
            </a:r>
            <a:r>
              <a:rPr lang="en-US" dirty="0"/>
              <a:t> y con </a:t>
            </a:r>
            <a:r>
              <a:rPr lang="en-US" dirty="0" err="1"/>
              <a:t>herramientas</a:t>
            </a:r>
            <a:r>
              <a:rPr lang="en-US" dirty="0"/>
              <a:t> de </a:t>
            </a:r>
            <a:r>
              <a:rPr lang="en-US" dirty="0" err="1"/>
              <a:t>análisis</a:t>
            </a:r>
            <a:r>
              <a:rPr lang="en-US" dirty="0"/>
              <a:t> para los </a:t>
            </a:r>
            <a:r>
              <a:rPr lang="en-US" dirty="0" err="1"/>
              <a:t>desarrolladores</a:t>
            </a:r>
            <a:r>
              <a:rPr lang="en-US" dirty="0"/>
              <a:t> de Python.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6" name="Content Placeholder 3">
            <a:extLst>
              <a:ext uri="{FF2B5EF4-FFF2-40B4-BE49-F238E27FC236}">
                <a16:creationId xmlns:a16="http://schemas.microsoft.com/office/drawing/2014/main" id="{5BD00305-9621-4F2A-8D18-230E7544118D}"/>
              </a:ext>
            </a:extLst>
          </p:cNvPr>
          <p:cNvSpPr txBox="1">
            <a:spLocks/>
          </p:cNvSpPr>
          <p:nvPr/>
        </p:nvSpPr>
        <p:spPr>
          <a:xfrm>
            <a:off x="6564086" y="1337015"/>
            <a:ext cx="5181600" cy="2951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/>
              <a:t>Estructura</a:t>
            </a:r>
            <a:r>
              <a:rPr lang="en-US" dirty="0"/>
              <a:t> que </a:t>
            </a:r>
            <a:r>
              <a:rPr lang="en-US" dirty="0" err="1"/>
              <a:t>maneja</a:t>
            </a:r>
            <a:r>
              <a:rPr lang="en-US" dirty="0"/>
              <a:t>: </a:t>
            </a:r>
          </a:p>
          <a:p>
            <a:pPr marL="0" indent="0">
              <a:buNone/>
            </a:pPr>
            <a:r>
              <a:rPr lang="en-US" dirty="0"/>
              <a:t>Series y Data Frames</a:t>
            </a:r>
          </a:p>
          <a:p>
            <a:pPr marL="0" indent="0">
              <a:buNone/>
            </a:pPr>
            <a:br>
              <a:rPr lang="en-US" dirty="0"/>
            </a:br>
            <a:r>
              <a:rPr lang="en-US" dirty="0"/>
              <a:t>Series: es </a:t>
            </a:r>
            <a:r>
              <a:rPr lang="en-US" dirty="0" err="1"/>
              <a:t>como</a:t>
            </a:r>
            <a:r>
              <a:rPr lang="en-US" dirty="0"/>
              <a:t> un </a:t>
            </a:r>
            <a:r>
              <a:rPr lang="en-US" dirty="0" err="1"/>
              <a:t>arreglo</a:t>
            </a:r>
            <a:endParaRPr lang="en-US" dirty="0"/>
          </a:p>
          <a:p>
            <a:pPr marL="0" indent="0">
              <a:buNone/>
            </a:pPr>
            <a:r>
              <a:rPr lang="en-US" dirty="0" err="1"/>
              <a:t>DataFrame</a:t>
            </a:r>
            <a:r>
              <a:rPr lang="en-US" dirty="0"/>
              <a:t>: 2 </a:t>
            </a:r>
            <a:r>
              <a:rPr lang="en-US" dirty="0" err="1"/>
              <a:t>dimensiones</a:t>
            </a:r>
            <a:r>
              <a:rPr lang="en-US" dirty="0"/>
              <a:t>, </a:t>
            </a:r>
          </a:p>
          <a:p>
            <a:endParaRPr lang="en-US" dirty="0"/>
          </a:p>
          <a:p>
            <a:endParaRPr lang="es-MX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C5AFCDC-EBB3-4DDB-A11C-7ECBB7CA63A2}"/>
              </a:ext>
            </a:extLst>
          </p:cNvPr>
          <p:cNvSpPr txBox="1"/>
          <p:nvPr/>
        </p:nvSpPr>
        <p:spPr>
          <a:xfrm>
            <a:off x="177553" y="6383045"/>
            <a:ext cx="2616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Luz Eunice Angeles Ochoa</a:t>
            </a:r>
            <a:endParaRPr lang="es-MX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31983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23A68D-094A-4340-A0B6-9405D79465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C65878-9429-4931-9AA4-FDD87F4611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s-MX" dirty="0">
                <a:solidFill>
                  <a:schemeClr val="accent1"/>
                </a:solidFill>
              </a:rPr>
              <a:t>head(n) </a:t>
            </a:r>
            <a:r>
              <a:rPr lang="es-MX" dirty="0"/>
              <a:t>desplegar los n valores top </a:t>
            </a:r>
          </a:p>
          <a:p>
            <a:r>
              <a:rPr lang="es-MX" dirty="0" err="1">
                <a:solidFill>
                  <a:schemeClr val="accent1"/>
                </a:solidFill>
              </a:rPr>
              <a:t>tail</a:t>
            </a:r>
            <a:r>
              <a:rPr lang="es-MX" dirty="0">
                <a:solidFill>
                  <a:schemeClr val="accent1"/>
                </a:solidFill>
              </a:rPr>
              <a:t>(n) </a:t>
            </a:r>
            <a:r>
              <a:rPr lang="es-MX" dirty="0"/>
              <a:t>desplegar los n valores </a:t>
            </a:r>
            <a:r>
              <a:rPr lang="es-MX" dirty="0" err="1"/>
              <a:t>last</a:t>
            </a:r>
            <a:endParaRPr lang="es-MX" dirty="0"/>
          </a:p>
          <a:p>
            <a:r>
              <a:rPr lang="es-MX" dirty="0" err="1">
                <a:solidFill>
                  <a:schemeClr val="accent1"/>
                </a:solidFill>
              </a:rPr>
              <a:t>dtypes</a:t>
            </a:r>
            <a:r>
              <a:rPr lang="es-MX" dirty="0"/>
              <a:t> para conocer los tipos de valores</a:t>
            </a:r>
          </a:p>
          <a:p>
            <a:r>
              <a:rPr lang="es-MX" dirty="0">
                <a:solidFill>
                  <a:schemeClr val="accent1"/>
                </a:solidFill>
              </a:rPr>
              <a:t>describe</a:t>
            </a:r>
            <a:r>
              <a:rPr lang="es-MX" dirty="0"/>
              <a:t> obtener el conteo, el promedio, mínimo, cuartiles y máximos de los valores del </a:t>
            </a:r>
            <a:r>
              <a:rPr lang="es-MX" dirty="0" err="1"/>
              <a:t>DataFrame</a:t>
            </a:r>
            <a:r>
              <a:rPr lang="es-MX" dirty="0"/>
              <a:t> por columna.</a:t>
            </a:r>
          </a:p>
          <a:p>
            <a:r>
              <a:rPr lang="es-MX" dirty="0">
                <a:solidFill>
                  <a:schemeClr val="accent1"/>
                </a:solidFill>
              </a:rPr>
              <a:t>T</a:t>
            </a:r>
            <a:r>
              <a:rPr lang="es-MX" dirty="0"/>
              <a:t> transponer la información</a:t>
            </a:r>
          </a:p>
          <a:p>
            <a:r>
              <a:rPr lang="es-MX" dirty="0"/>
              <a:t>seleccionar una columna Ejemplo: </a:t>
            </a:r>
            <a:r>
              <a:rPr lang="es-MX" dirty="0" err="1">
                <a:solidFill>
                  <a:schemeClr val="accent1"/>
                </a:solidFill>
              </a:rPr>
              <a:t>df.A</a:t>
            </a:r>
            <a:r>
              <a:rPr lang="es-MX" dirty="0">
                <a:solidFill>
                  <a:schemeClr val="accent1"/>
                </a:solidFill>
              </a:rPr>
              <a:t>,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[‘A’],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[“A”]</a:t>
            </a:r>
          </a:p>
          <a:p>
            <a:r>
              <a:rPr lang="es-MX" dirty="0"/>
              <a:t>Seleccionar un(os) renglón(es) Ejemplo: </a:t>
            </a:r>
            <a:r>
              <a:rPr lang="es-MX" dirty="0" err="1">
                <a:solidFill>
                  <a:schemeClr val="accent1"/>
                </a:solidFill>
              </a:rPr>
              <a:t>df</a:t>
            </a:r>
            <a:r>
              <a:rPr lang="es-MX" dirty="0">
                <a:solidFill>
                  <a:schemeClr val="accent1"/>
                </a:solidFill>
              </a:rPr>
              <a:t>[0:3]</a:t>
            </a:r>
          </a:p>
          <a:p>
            <a:r>
              <a:rPr lang="es-MX" dirty="0"/>
              <a:t>Seleccionar un rango de datos Ejemplo: </a:t>
            </a:r>
            <a:r>
              <a:rPr lang="es-MX" dirty="0" err="1">
                <a:solidFill>
                  <a:schemeClr val="accent1"/>
                </a:solidFill>
              </a:rPr>
              <a:t>df.iloc</a:t>
            </a:r>
            <a:r>
              <a:rPr lang="es-MX" dirty="0">
                <a:solidFill>
                  <a:schemeClr val="accent1"/>
                </a:solidFill>
              </a:rPr>
              <a:t>[3:5, 0:2]</a:t>
            </a:r>
          </a:p>
          <a:p>
            <a:r>
              <a:rPr lang="es-MX" dirty="0"/>
              <a:t>Filtrar valores Ejemplo</a:t>
            </a:r>
            <a:r>
              <a:rPr lang="es-MX" dirty="0">
                <a:solidFill>
                  <a:schemeClr val="accent1"/>
                </a:solidFill>
              </a:rPr>
              <a:t>: </a:t>
            </a:r>
            <a:r>
              <a:rPr lang="es-MX" dirty="0" err="1"/>
              <a:t>df</a:t>
            </a:r>
            <a:r>
              <a:rPr lang="es-MX" dirty="0"/>
              <a:t>[</a:t>
            </a:r>
            <a:r>
              <a:rPr lang="es-MX" dirty="0" err="1"/>
              <a:t>df.edad</a:t>
            </a:r>
            <a:r>
              <a:rPr lang="es-MX" dirty="0"/>
              <a:t> &gt; 15]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3823913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0B7F-C9CC-4D5E-B2B1-9BC8A45F65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D771E-A735-4D0A-8F3D-5B86BB12B4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Funciones : </a:t>
            </a:r>
            <a:r>
              <a:rPr lang="es-MX" dirty="0" err="1">
                <a:solidFill>
                  <a:schemeClr val="accent1"/>
                </a:solidFill>
              </a:rPr>
              <a:t>def</a:t>
            </a:r>
            <a:r>
              <a:rPr lang="es-MX" dirty="0">
                <a:solidFill>
                  <a:schemeClr val="accent1"/>
                </a:solidFill>
              </a:rPr>
              <a:t> </a:t>
            </a:r>
            <a:r>
              <a:rPr lang="es-MX" dirty="0" err="1">
                <a:solidFill>
                  <a:schemeClr val="accent1"/>
                </a:solidFill>
              </a:rPr>
              <a:t>nombreFuncion</a:t>
            </a:r>
            <a:r>
              <a:rPr lang="es-MX" dirty="0">
                <a:solidFill>
                  <a:schemeClr val="accent1"/>
                </a:solidFill>
              </a:rPr>
              <a:t> ( parámetros )</a:t>
            </a:r>
          </a:p>
          <a:p>
            <a:r>
              <a:rPr lang="es-MX" dirty="0"/>
              <a:t>Agrupaciones : Ejemplo </a:t>
            </a:r>
            <a:r>
              <a:rPr lang="en-US" dirty="0" err="1">
                <a:solidFill>
                  <a:schemeClr val="accent1"/>
                </a:solidFill>
              </a:rPr>
              <a:t>df.groupby</a:t>
            </a:r>
            <a:r>
              <a:rPr lang="en-US" dirty="0">
                <a:solidFill>
                  <a:schemeClr val="accent1"/>
                </a:solidFill>
              </a:rPr>
              <a:t>(['A','B']).sum()</a:t>
            </a:r>
          </a:p>
          <a:p>
            <a:r>
              <a:rPr lang="es-MX" dirty="0"/>
              <a:t>Ordenar : </a:t>
            </a:r>
            <a:r>
              <a:rPr lang="es-MX" dirty="0" err="1">
                <a:solidFill>
                  <a:schemeClr val="accent1"/>
                </a:solidFill>
              </a:rPr>
              <a:t>df.sort_values</a:t>
            </a:r>
            <a:r>
              <a:rPr lang="es-MX" dirty="0"/>
              <a:t>(</a:t>
            </a:r>
          </a:p>
          <a:p>
            <a:r>
              <a:rPr lang="es-MX" dirty="0" err="1"/>
              <a:t>Merge</a:t>
            </a:r>
            <a:r>
              <a:rPr lang="es-MX" dirty="0"/>
              <a:t> : unión de tablas Ejemplo: </a:t>
            </a:r>
            <a:r>
              <a:rPr lang="es-MX" dirty="0" err="1"/>
              <a:t>merge</a:t>
            </a:r>
            <a:r>
              <a:rPr lang="es-MX" dirty="0"/>
              <a:t> ( df1, df2, </a:t>
            </a:r>
            <a:r>
              <a:rPr lang="es-MX" dirty="0" err="1"/>
              <a:t>on</a:t>
            </a:r>
            <a:r>
              <a:rPr lang="es-MX" dirty="0"/>
              <a:t>=‘Columna’, </a:t>
            </a:r>
            <a:r>
              <a:rPr lang="es-MX" dirty="0" err="1"/>
              <a:t>how</a:t>
            </a:r>
            <a:r>
              <a:rPr lang="es-MX" dirty="0"/>
              <a:t>=‘</a:t>
            </a:r>
            <a:r>
              <a:rPr lang="es-MX" dirty="0" err="1"/>
              <a:t>inner</a:t>
            </a:r>
            <a:r>
              <a:rPr lang="es-MX" dirty="0"/>
              <a:t>’)</a:t>
            </a:r>
          </a:p>
          <a:p>
            <a:r>
              <a:rPr lang="es-MX" dirty="0"/>
              <a:t>Ciclos: </a:t>
            </a:r>
            <a:r>
              <a:rPr lang="es-MX" dirty="0" err="1"/>
              <a:t>for</a:t>
            </a:r>
            <a:r>
              <a:rPr lang="es-MX" dirty="0"/>
              <a:t> and </a:t>
            </a:r>
            <a:r>
              <a:rPr lang="es-MX" dirty="0" err="1"/>
              <a:t>while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4715260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961E12-7202-4602-B0D3-9E289FC28E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Pandas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9E45E2-5ADA-4FC0-957D-E3ABA797C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MX" dirty="0"/>
              <a:t>Importa pandas</a:t>
            </a:r>
          </a:p>
          <a:p>
            <a:r>
              <a:rPr lang="es-MX" dirty="0"/>
              <a:t>Lee el archivo .csv usando la función </a:t>
            </a:r>
            <a:r>
              <a:rPr lang="es-MX" dirty="0" err="1"/>
              <a:t>read_csv</a:t>
            </a:r>
            <a:endParaRPr lang="es-MX" dirty="0"/>
          </a:p>
          <a:p>
            <a:r>
              <a:rPr lang="es-MX" dirty="0"/>
              <a:t>Observa las primeras líneas usando la función head</a:t>
            </a:r>
          </a:p>
          <a:p>
            <a:r>
              <a:rPr lang="es-MX" dirty="0"/>
              <a:t>Obtén diferentes combinaciones de columnas y datos.</a:t>
            </a:r>
          </a:p>
          <a:p>
            <a:r>
              <a:rPr lang="es-MX" dirty="0"/>
              <a:t>Revisa los datos obtenidos por la función  describe</a:t>
            </a:r>
          </a:p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57246803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159729-E8A2-49A7-9265-13F979C09D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Lineal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5D4B3BF-9552-47AE-A310-9EEC145302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dirty="0"/>
              <a:t>Regresión Lineal Simple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5B523B6-FAFC-4718-8E57-564423BEBB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9058" y="2505075"/>
            <a:ext cx="5888518" cy="368458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Una </a:t>
            </a:r>
            <a:r>
              <a:rPr lang="en-US" dirty="0" err="1"/>
              <a:t>línea</a:t>
            </a:r>
            <a:r>
              <a:rPr lang="en-US" dirty="0"/>
              <a:t> : 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a:pendiente </a:t>
            </a:r>
          </a:p>
          <a:p>
            <a:pPr lvl="1"/>
            <a:r>
              <a:rPr lang="en-US" dirty="0"/>
              <a:t>b: </a:t>
            </a:r>
            <a:r>
              <a:rPr lang="en-US" dirty="0" err="1"/>
              <a:t>intecepto</a:t>
            </a:r>
            <a:r>
              <a:rPr lang="en-US" dirty="0"/>
              <a:t> con el </a:t>
            </a:r>
            <a:r>
              <a:rPr lang="en-US" dirty="0" err="1"/>
              <a:t>eje</a:t>
            </a:r>
            <a:r>
              <a:rPr lang="en-US" dirty="0"/>
              <a:t> y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4B1C4AC-B914-42BC-A91C-097762F70C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887" y="4122737"/>
            <a:ext cx="3311994" cy="228993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𝑎𝑥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𝑏</m:t>
                      </m:r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83182" y="3033768"/>
                <a:ext cx="1152559" cy="276999"/>
              </a:xfrm>
              <a:prstGeom prst="rect">
                <a:avLst/>
              </a:prstGeom>
              <a:blipFill>
                <a:blip r:embed="rId3"/>
                <a:stretch>
                  <a:fillRect l="-4762" r="-4233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C53C365-AFD4-4778-9AEE-E7EC8FA76F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33695" y="2643656"/>
            <a:ext cx="4494496" cy="2289933"/>
          </a:xfrm>
          <a:prstGeom prst="rect">
            <a:avLst/>
          </a:prstGeom>
        </p:spPr>
      </p:pic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CC51C875-AB5F-4FC7-99A6-135A3EAC6C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72828" y="5297275"/>
            <a:ext cx="4016230" cy="445456"/>
          </a:xfrm>
        </p:spPr>
        <p:txBody>
          <a:bodyPr>
            <a:normAutofit fontScale="62500" lnSpcReduction="20000"/>
          </a:bodyPr>
          <a:lstStyle/>
          <a:p>
            <a:r>
              <a:rPr lang="es-MX" dirty="0"/>
              <a:t>Se buscan los coeficientes con el menor error posible.</a:t>
            </a:r>
          </a:p>
        </p:txBody>
      </p:sp>
    </p:spTree>
    <p:extLst>
      <p:ext uri="{BB962C8B-B14F-4D97-AF65-F5344CB8AC3E}">
        <p14:creationId xmlns:p14="http://schemas.microsoft.com/office/powerpoint/2010/main" val="324075689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pt-BR" b="1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1" i="1" smtClean="0">
                              <a:latin typeface="Cambria Math" panose="02040503050406030204" pitchFamily="18" charset="0"/>
                            </a:rPr>
                            <m:t>𝑹</m:t>
                          </m:r>
                        </m:e>
                        <m:sup>
                          <m:r>
                            <a:rPr lang="pt-BR" b="1" i="1" smtClean="0">
                              <a:latin typeface="Cambria Math" panose="02040503050406030204" pitchFamily="18" charset="0"/>
                            </a:rPr>
                            <m:t>𝟐</m:t>
                          </m:r>
                        </m:sup>
                      </m:sSup>
                      <m:r>
                        <a:rPr lang="es-MX" b="1" i="1" smtClean="0">
                          <a:latin typeface="Cambria Math" panose="02040503050406030204" pitchFamily="18" charset="0"/>
                        </a:rPr>
                        <m:t>∷</m:t>
                      </m:r>
                      <m:r>
                        <m:rPr>
                          <m:nor/>
                        </m:rPr>
                        <a:rPr lang="es-MX" b="1"/>
                        <m:t>coeficiente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</m:t>
                      </m:r>
                      <m:r>
                        <m:rPr>
                          <m:nor/>
                        </m:rPr>
                        <a:rPr lang="es-MX" b="1"/>
                        <m:t> </m:t>
                      </m:r>
                      <m:r>
                        <m:rPr>
                          <m:nor/>
                        </m:rPr>
                        <a:rPr lang="es-MX" b="1"/>
                        <m:t>determinaci</m:t>
                      </m:r>
                      <m:r>
                        <m:rPr>
                          <m:nor/>
                        </m:rPr>
                        <a:rPr lang="es-MX" b="1"/>
                        <m:t>ó</m:t>
                      </m:r>
                      <m:r>
                        <m:rPr>
                          <m:nor/>
                        </m:rPr>
                        <a:rPr lang="es-MX" b="1"/>
                        <m:t>n</m:t>
                      </m:r>
                    </m:oMath>
                  </m:oMathPara>
                </a14:m>
                <a:endParaRPr lang="es-MX" b="1" dirty="0"/>
              </a:p>
            </p:txBody>
          </p:sp>
        </mc:Choice>
        <mc:Fallback xmlns="">
          <p:sp>
            <p:nvSpPr>
              <p:cNvPr id="7" name="Title 6">
                <a:extLst>
                  <a:ext uri="{FF2B5EF4-FFF2-40B4-BE49-F238E27FC236}">
                    <a16:creationId xmlns:a16="http://schemas.microsoft.com/office/drawing/2014/main" id="{72FFCADB-C942-4095-82BD-11C40AFA96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DE58A28-FB8B-4E46-8969-FF684BD668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s-MX" dirty="0">
                <a:effectLst/>
                <a:latin typeface="arial" panose="020B0604020202020204" pitchFamily="34" charset="0"/>
              </a:rPr>
              <a:t>El R2 siempre se encuentra entre 0 y 100%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0% indica </a:t>
            </a:r>
            <a:r>
              <a:rPr lang="es-MX" dirty="0">
                <a:latin typeface="Arial" panose="020B0604020202020204" pitchFamily="34" charset="0"/>
              </a:rPr>
              <a:t>que e</a:t>
            </a:r>
            <a:r>
              <a:rPr lang="es-MX" dirty="0">
                <a:effectLst/>
                <a:latin typeface="Arial" panose="020B0604020202020204" pitchFamily="34" charset="0"/>
              </a:rPr>
              <a:t>l modelo no explica nada de y a partir de x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MX" dirty="0"/>
              <a:t>100% indica un </a:t>
            </a:r>
            <a:r>
              <a:rPr lang="es-MX" dirty="0">
                <a:latin typeface="Arial" panose="020B0604020202020204" pitchFamily="34" charset="0"/>
              </a:rPr>
              <a:t>a</a:t>
            </a:r>
            <a:r>
              <a:rPr lang="es-MX" dirty="0">
                <a:effectLst/>
                <a:latin typeface="Arial" panose="020B0604020202020204" pitchFamily="34" charset="0"/>
              </a:rPr>
              <a:t>juste perfecto de y a partir de x.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0809431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336D61-59AB-4C40-83CC-BB2DBFAEA3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n-US" sz="3600" b="1"/>
              <a:t>Bajar una m</a:t>
            </a:r>
            <a:r>
              <a:rPr lang="es-MX" sz="3600" b="1"/>
              <a:t>á</a:t>
            </a:r>
            <a:r>
              <a:rPr lang="en-US" sz="3600" b="1"/>
              <a:t>quina virtual (https://www.virtualbox.org)</a:t>
            </a:r>
            <a:endParaRPr lang="es-MX" sz="3600" b="1"/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 descr="Graphical user interface, application, Word&#10;&#10;Description automatically generated">
            <a:extLst>
              <a:ext uri="{FF2B5EF4-FFF2-40B4-BE49-F238E27FC236}">
                <a16:creationId xmlns:a16="http://schemas.microsoft.com/office/drawing/2014/main" id="{5C5E3E2D-37A8-4DE3-B4F4-023798179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266" y="1751675"/>
            <a:ext cx="8638781" cy="356349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3122528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9FCFBB-9884-40D6-BA91-14CBDDBE48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Calculo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CB2C4E4-1258-48E6-8A9D-1506905FA3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7777" b="20826"/>
          <a:stretch/>
        </p:blipFill>
        <p:spPr>
          <a:xfrm>
            <a:off x="792977" y="2171921"/>
            <a:ext cx="10606046" cy="25141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6BA6854-72F7-4D4E-B280-287F173F13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64922" y="5319295"/>
            <a:ext cx="2148249" cy="1173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51938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pt-BR" b="1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s-MX" b="1" i="1" smtClean="0">
                            <a:latin typeface="Cambria Math" panose="02040503050406030204" pitchFamily="18" charset="0"/>
                          </a:rPr>
                          <m:t>𝑹</m:t>
                        </m:r>
                      </m:e>
                      <m:sup>
                        <m:r>
                          <a:rPr lang="pt-BR" b="1" i="1" smtClean="0"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  <m:r>
                      <a:rPr lang="pt-BR" b="1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s-MX" dirty="0"/>
                  <a:t> Ajustado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8B159729-E8A2-49A7-9265-13F979C09D4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/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2 </m:t>
                          </m:r>
                        </m:sub>
                      </m:sSub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4E17C48-D5E8-46A2-B8F3-604BAFE2F08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35457" y="2868761"/>
                <a:ext cx="2287228" cy="276999"/>
              </a:xfrm>
              <a:prstGeom prst="rect">
                <a:avLst/>
              </a:prstGeom>
              <a:blipFill>
                <a:blip r:embed="rId4"/>
                <a:stretch>
                  <a:fillRect l="-800" b="-26667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CCDBEE52-24FF-4D44-9D05-5BBFE97B52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755216"/>
            <a:ext cx="7542212" cy="823912"/>
          </a:xfrm>
        </p:spPr>
        <p:txBody>
          <a:bodyPr>
            <a:normAutofit/>
          </a:bodyPr>
          <a:lstStyle/>
          <a:p>
            <a:r>
              <a:rPr lang="es-MX" dirty="0"/>
              <a:t>Aumentamos las variables (Regresión Lineal </a:t>
            </a:r>
            <a:r>
              <a:rPr lang="es-MX" dirty="0" err="1"/>
              <a:t>Multiple</a:t>
            </a:r>
            <a:r>
              <a:rPr lang="es-MX" dirty="0"/>
              <a:t>)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C73FBB60-28AF-4B41-92C9-C131ED9BDE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9125" y="3454961"/>
            <a:ext cx="5856695" cy="823912"/>
          </a:xfrm>
        </p:spPr>
        <p:txBody>
          <a:bodyPr>
            <a:normAutofit/>
          </a:bodyPr>
          <a:lstStyle/>
          <a:p>
            <a:r>
              <a:rPr lang="es-MX" dirty="0">
                <a:solidFill>
                  <a:srgbClr val="FF0000"/>
                </a:solidFill>
              </a:rPr>
              <a:t>Como evitar: “sobreestimación del modelo”.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5B4B85F7-C583-406A-BF87-E0F096873FD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0625" y="5043487"/>
            <a:ext cx="3848100" cy="75247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0418A666-254C-48B1-9E62-9CB736AFB5F0}"/>
              </a:ext>
            </a:extLst>
          </p:cNvPr>
          <p:cNvSpPr txBox="1"/>
          <p:nvPr/>
        </p:nvSpPr>
        <p:spPr>
          <a:xfrm>
            <a:off x="1890525" y="5846544"/>
            <a:ext cx="244829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n: numero de muestras </a:t>
            </a:r>
          </a:p>
          <a:p>
            <a:r>
              <a:rPr lang="es-MX" dirty="0"/>
              <a:t>p: numero de variables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E1A4947-5169-4FF4-8750-2C4649831F21}"/>
              </a:ext>
            </a:extLst>
          </p:cNvPr>
          <p:cNvSpPr txBox="1"/>
          <p:nvPr/>
        </p:nvSpPr>
        <p:spPr>
          <a:xfrm>
            <a:off x="7643625" y="4725719"/>
            <a:ext cx="305891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Si p = 1 entonces ?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Si p es muy grande ¿qué pasa?</a:t>
            </a:r>
          </a:p>
        </p:txBody>
      </p:sp>
    </p:spTree>
    <p:extLst>
      <p:ext uri="{BB962C8B-B14F-4D97-AF65-F5344CB8AC3E}">
        <p14:creationId xmlns:p14="http://schemas.microsoft.com/office/powerpoint/2010/main" val="380841900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CF68E7E7-211A-49F2-A466-BEDD7C41E1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Regresión Polinomial 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A079E74D-B518-49F3-A71A-67974916E0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3278" y="3064872"/>
            <a:ext cx="4067175" cy="2714625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/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𝑦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sSub>
                            <m:sSubPr>
                              <m:ctrlPr>
                                <a:rPr lang="pt-BR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  <m:sub>
                              <m:r>
                                <a:rPr lang="es-MX" b="0" i="1" smtClean="0">
                                  <a:latin typeface="Cambria Math" panose="02040503050406030204" pitchFamily="18" charset="0"/>
                                </a:rPr>
                                <m:t>𝑜</m:t>
                              </m:r>
                            </m:sub>
                          </m:s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s-MX" b="0" i="1" smtClean="0">
                          <a:latin typeface="Cambria Math" panose="02040503050406030204" pitchFamily="18" charset="0"/>
                        </a:rPr>
                        <m:t>𝑥</m:t>
                      </m:r>
                      <m:sSub>
                        <m:sSubPr>
                          <m:ctrlPr>
                            <a:rPr lang="pt-BR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pt-BR" i="1">
                              <a:latin typeface="Cambria Math" panose="02040503050406030204" pitchFamily="18" charset="0"/>
                            </a:rPr>
                            <m:t>𝑎</m:t>
                          </m:r>
                        </m:e>
                        <m:sub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p>
                        <m:sSupPr>
                          <m:ctrlPr>
                            <a:rPr lang="pt-BR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s-MX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s-MX" b="0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1A5A66D2-198F-4A74-A56E-79F33F70E3E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3278" y="2158817"/>
                <a:ext cx="2120068" cy="276999"/>
              </a:xfrm>
              <a:prstGeom prst="rect">
                <a:avLst/>
              </a:prstGeom>
              <a:blipFill>
                <a:blip r:embed="rId3"/>
                <a:stretch>
                  <a:fillRect l="-2305" t="-4348" r="-576" b="-23913"/>
                </a:stretch>
              </a:blipFill>
            </p:spPr>
            <p:txBody>
              <a:bodyPr/>
              <a:lstStyle/>
              <a:p>
                <a:r>
                  <a:rPr lang="es-MX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 Placeholder 13">
            <a:extLst>
              <a:ext uri="{FF2B5EF4-FFF2-40B4-BE49-F238E27FC236}">
                <a16:creationId xmlns:a16="http://schemas.microsoft.com/office/drawing/2014/main" id="{234D83D5-AFE8-4C07-AC23-D617F4AB6F2F}"/>
              </a:ext>
            </a:extLst>
          </p:cNvPr>
          <p:cNvSpPr txBox="1">
            <a:spLocks/>
          </p:cNvSpPr>
          <p:nvPr/>
        </p:nvSpPr>
        <p:spPr>
          <a:xfrm>
            <a:off x="5915394" y="4622280"/>
            <a:ext cx="5856695" cy="82391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FF0000"/>
                </a:solidFill>
              </a:rPr>
              <a:t>evitar: “sobreestimación del modelo”.</a:t>
            </a:r>
          </a:p>
        </p:txBody>
      </p:sp>
      <p:sp>
        <p:nvSpPr>
          <p:cNvPr id="13" name="Text Placeholder 5">
            <a:extLst>
              <a:ext uri="{FF2B5EF4-FFF2-40B4-BE49-F238E27FC236}">
                <a16:creationId xmlns:a16="http://schemas.microsoft.com/office/drawing/2014/main" id="{BE43C596-4C61-4E27-8A5D-F0CF97562145}"/>
              </a:ext>
            </a:extLst>
          </p:cNvPr>
          <p:cNvSpPr txBox="1">
            <a:spLocks/>
          </p:cNvSpPr>
          <p:nvPr/>
        </p:nvSpPr>
        <p:spPr>
          <a:xfrm>
            <a:off x="5775798" y="2297316"/>
            <a:ext cx="2955587" cy="466334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/>
              <a:t>Una variable</a:t>
            </a:r>
          </a:p>
        </p:txBody>
      </p:sp>
    </p:spTree>
    <p:extLst>
      <p:ext uri="{BB962C8B-B14F-4D97-AF65-F5344CB8AC3E}">
        <p14:creationId xmlns:p14="http://schemas.microsoft.com/office/powerpoint/2010/main" val="10344804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9129A-E4D7-4952-AB45-9959C9606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Anexo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A690489-FC52-4001-9895-0D8B14E5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EC4F46-FB8D-46C9-899B-74108AAE1D66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E992D20-F780-4D4D-98FA-CD761F95B1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A5BCF85-0E40-4A73-BFE0-1CD71A22C46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701607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6E9A5-E18B-45CC-A5D9-BF11E23A1D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Windows 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7500E61-F22E-40A9-AB43-368ED74001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4420" y="1698112"/>
            <a:ext cx="7582480" cy="5061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4793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ED2ACF-DDB6-455B-B458-1F2C266FE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VirtualBox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41D4B8E-FDD7-481E-AA96-30EB9233F6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0705" y="1670241"/>
            <a:ext cx="5425295" cy="4211166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18D1710-3EF1-4879-B481-8A2ED8F88F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966" y="1670241"/>
            <a:ext cx="5256834" cy="419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8276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539594-7EB5-4F2F-A8E5-FF7B0328B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Instalar Ubuntu (https://brb.nci.nih.gov/seqtools/installUbuntu.html)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E8190-A972-42E3-81F9-F66E54041E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9" y="1782981"/>
            <a:ext cx="4008384" cy="4393982"/>
          </a:xfrm>
        </p:spPr>
        <p:txBody>
          <a:bodyPr>
            <a:normAutofit/>
          </a:bodyPr>
          <a:lstStyle/>
          <a:p>
            <a:r>
              <a:rPr lang="es-MX" sz="2000"/>
              <a:t>Crear una máquina virtual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6E5518F-91BD-4997-AEAB-6F9597A17A4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1720" y="2205918"/>
            <a:ext cx="6253212" cy="4330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13444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92AC30D3-B1FD-4803-97F1-B23F3EAD8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3645504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A71D0F9-0F8D-41CB-9690-661B4657EC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16667" y="643467"/>
            <a:ext cx="795866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59115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396E5DE-72B7-4181-9DEA-FE02B7F90E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73570" y="643467"/>
            <a:ext cx="804486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0424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2B566528-1B12-4246-9431-5C2D7D0811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2E364E6-6A30-4192-AB07-2A29A8D457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 b="1"/>
              <a:t>Ubuntu en Microsoft Store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828A5161-06F1-46CF-8AD7-844680A59E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4601497"/>
            <a:ext cx="1014060" cy="2017580"/>
            <a:chOff x="0" y="4601497"/>
            <a:chExt cx="1014060" cy="2017580"/>
          </a:xfrm>
        </p:grpSpPr>
        <p:sp>
          <p:nvSpPr>
            <p:cNvPr id="14" name="Isosceles Triangle 13">
              <a:extLst>
                <a:ext uri="{FF2B5EF4-FFF2-40B4-BE49-F238E27FC236}">
                  <a16:creationId xmlns:a16="http://schemas.microsoft.com/office/drawing/2014/main" id="{D3F51FEB-38FB-4F6C-9F7B-2F2AFAB654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-501760" y="5103257"/>
              <a:ext cx="2017580" cy="1014060"/>
            </a:xfrm>
            <a:prstGeom prst="triangle">
              <a:avLst>
                <a:gd name="adj" fmla="val 50000"/>
              </a:avLst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1E547BA6-BAE0-43BB-A7CA-60F69CE252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427916" y="5728708"/>
              <a:ext cx="485578" cy="485578"/>
            </a:xfrm>
            <a:prstGeom prst="rect">
              <a:avLst/>
            </a:prstGeom>
            <a:solidFill>
              <a:schemeClr val="accent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345E26A-913D-418A-AD03-D005B833C7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116" y="1431023"/>
            <a:ext cx="11165767" cy="4047590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5995D10D-E9C9-47DB-AE7E-801FEF38F5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219290" y="1"/>
            <a:ext cx="972709" cy="1935307"/>
            <a:chOff x="10918968" y="713127"/>
            <a:chExt cx="1273032" cy="2532832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CC1A72C6-3DE4-4EC3-9AD5-9E0D40D8CE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2700000">
              <a:off x="11052629" y="2120024"/>
              <a:ext cx="645368" cy="645368"/>
            </a:xfrm>
            <a:prstGeom prst="rect">
              <a:avLst/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Isosceles Triangle 18">
              <a:extLst>
                <a:ext uri="{FF2B5EF4-FFF2-40B4-BE49-F238E27FC236}">
                  <a16:creationId xmlns:a16="http://schemas.microsoft.com/office/drawing/2014/main" id="{0B0DA1F1-C391-4EDF-9FE0-23E86E1377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200000">
              <a:off x="10289068" y="1343027"/>
              <a:ext cx="2532832" cy="1273032"/>
            </a:xfrm>
            <a:prstGeom prst="triangle">
              <a:avLst>
                <a:gd name="adj" fmla="val 50000"/>
              </a:avLst>
            </a:prstGeom>
            <a:solidFill>
              <a:schemeClr val="accent4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6772043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CC2ACBB-FABB-453B-8C5E-2F1AC2A02D2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936120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2C09AEA-999B-4445-B6DB-9BD62A20267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2942810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9539269-DEAC-49BF-849B-AFCC67F88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6074361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C35F51-040B-4EBF-AB89-75B5533E2E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Configuración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3143A3B-74D7-4025-8685-52E190723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9342" y="1393296"/>
            <a:ext cx="7399958" cy="5142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388346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12561C-D0A3-4C6F-957C-EFF22E8D31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endParaRPr lang="es-MX" sz="360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A5286B-6641-42BF-9F8A-6B1CD1AEB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670240"/>
            <a:ext cx="5405394" cy="4216209"/>
          </a:xfrm>
          <a:prstGeom prst="rect">
            <a:avLst/>
          </a:prstGeom>
        </p:spPr>
      </p:pic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D4A0453-0851-4441-93B3-29E7A3080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3140" y="1670240"/>
            <a:ext cx="6021279" cy="421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32747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D385012-07D8-4B87-B4E0-4E2D76D600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88040" y="643467"/>
            <a:ext cx="8015920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171392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B5EA542-A822-496C-8A6F-101C890BF48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58996" y="643467"/>
            <a:ext cx="807400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174136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Text&#10;&#10;Description automatically generated">
            <a:extLst>
              <a:ext uri="{FF2B5EF4-FFF2-40B4-BE49-F238E27FC236}">
                <a16:creationId xmlns:a16="http://schemas.microsoft.com/office/drawing/2014/main" id="{B554340A-ED9D-45C7-A315-F47EEC487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99009" y="643467"/>
            <a:ext cx="679398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685194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DC2FAC-17A4-49A6-9B31-31ECA5D756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Instalar Ubuntu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3B63A385-F08D-43D5-80D0-305C657A6E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9090" y="1198894"/>
            <a:ext cx="6258134" cy="51629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5619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B3CB60F-ADF4-4086-B52B-A37639908C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05449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E3E531-B06A-4B33-8F33-F4599C9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mac</a:t>
            </a:r>
            <a:endParaRPr lang="es-MX" dirty="0"/>
          </a:p>
        </p:txBody>
      </p:sp>
      <p:pic>
        <p:nvPicPr>
          <p:cNvPr id="8" name="Content Placeholder 7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249F459-7A65-402D-8AB8-E3661EC369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808" r="43213" b="36482"/>
          <a:stretch/>
        </p:blipFill>
        <p:spPr bwMode="auto">
          <a:xfrm>
            <a:off x="2119979" y="844991"/>
            <a:ext cx="7628027" cy="5168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4009565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EB28FE3-4E2A-4781-9603-F05278C00D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09334" y="643467"/>
            <a:ext cx="6773332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5230100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B7E736-DCDC-4471-8115-ADCFBAF05C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4970877" cy="1135737"/>
          </a:xfrm>
        </p:spPr>
        <p:txBody>
          <a:bodyPr>
            <a:normAutofit/>
          </a:bodyPr>
          <a:lstStyle/>
          <a:p>
            <a:r>
              <a:rPr lang="es-MX" sz="3600"/>
              <a:t>Install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FB6FC2A-E030-4490-B27D-3D8515D2CD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8905" y="818577"/>
            <a:ext cx="6459812" cy="5297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7312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339F471-6B6D-4F41-A12D-5BA6146DD0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8504789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0A10674-6546-4821-82A6-A6FF8F1468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29797" y="643467"/>
            <a:ext cx="67324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619417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8D0ACE8-260F-4C8C-91F6-DC4F6792219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19597" y="643467"/>
            <a:ext cx="6752805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5121224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B270664-EA3A-4CBA-9CDD-86833DBC3D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30825" y="643467"/>
            <a:ext cx="7330349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25312486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A1BAF9-4860-4F4C-87F4-62ED636B9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3600" kern="1200">
                <a:latin typeface="+mj-lt"/>
                <a:ea typeface="+mj-ea"/>
                <a:cs typeface="+mj-cs"/>
              </a:rPr>
              <a:t>Restart</a:t>
            </a:r>
          </a:p>
        </p:txBody>
      </p:sp>
      <p:pic>
        <p:nvPicPr>
          <p:cNvPr id="14" name="Content Placeholder 3">
            <a:extLst>
              <a:ext uri="{FF2B5EF4-FFF2-40B4-BE49-F238E27FC236}">
                <a16:creationId xmlns:a16="http://schemas.microsoft.com/office/drawing/2014/main" id="{98ED599C-1745-444B-AF4A-CD1B9F03A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943" y="1086560"/>
            <a:ext cx="7449151" cy="562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8367859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F151E879-A27D-4019-A747-2EE5D4F5A8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24873981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781FC57F-9FEF-44BD-95DF-E92E67A5AC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3321" y="643467"/>
            <a:ext cx="716535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442224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8FE0111-873F-468D-AC60-2193BFEF1C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69536" y="643467"/>
            <a:ext cx="7452928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383158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269CF-EE5E-4D58-9139-398F2B1078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5F7144A-6DA1-4DBA-9DB0-91DC0D5C21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0574" y="2385809"/>
            <a:ext cx="4114800" cy="2381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CD67E23-726A-4B4B-AD01-CDA0545FAF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0574" y="2845542"/>
            <a:ext cx="4482745" cy="340920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1A08485-FE1D-4DC3-8AC4-84A689AEE6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77316" y="2385808"/>
            <a:ext cx="3981450" cy="23812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88B394D-B7CA-4290-BAE9-7285A3948A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7316" y="2845542"/>
            <a:ext cx="4531404" cy="3409207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48735960-AD2E-4AA0-9EAB-6B54316DAB46}"/>
              </a:ext>
            </a:extLst>
          </p:cNvPr>
          <p:cNvSpPr/>
          <p:nvPr/>
        </p:nvSpPr>
        <p:spPr>
          <a:xfrm>
            <a:off x="6434128" y="1847375"/>
            <a:ext cx="30920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git</a:t>
            </a:r>
            <a:endParaRPr lang="es-MX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4E4614A3-DE51-4458-BA93-CE21058C8A08}"/>
              </a:ext>
            </a:extLst>
          </p:cNvPr>
          <p:cNvSpPr/>
          <p:nvPr/>
        </p:nvSpPr>
        <p:spPr>
          <a:xfrm>
            <a:off x="1023209" y="1859605"/>
            <a:ext cx="315644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gcc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1955041059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DDBF89-5E6A-4641-BB73-C6AD8323E7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99511" y="643467"/>
            <a:ext cx="6592977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94823159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52B1F33D-D7FA-4A34-942F-878079C4F1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7423613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498F5DE-CD8A-41B3-AF15-B5A37F2821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42842" y="643467"/>
            <a:ext cx="7306316" cy="5571065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30479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1C1AAA-D038-4DDB-A74E-AA47AC565A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321734"/>
            <a:ext cx="10905066" cy="1135737"/>
          </a:xfrm>
        </p:spPr>
        <p:txBody>
          <a:bodyPr>
            <a:normAutofit/>
          </a:bodyPr>
          <a:lstStyle/>
          <a:p>
            <a:r>
              <a:rPr lang="es-MX" sz="3600"/>
              <a:t>Restart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A4AC4BE3-0A2D-45F9-87AE-09E4FC4CE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8095" y="1160666"/>
            <a:ext cx="6917306" cy="5274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1612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01F05-8676-4E1D-BE99-7643BAFC22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Ubuntu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4807033-9AB8-4A82-9C16-4C96504AEA2B}"/>
              </a:ext>
            </a:extLst>
          </p:cNvPr>
          <p:cNvSpPr/>
          <p:nvPr/>
        </p:nvSpPr>
        <p:spPr>
          <a:xfrm>
            <a:off x="838200" y="1866830"/>
            <a:ext cx="352167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Ubuntu: sudo </a:t>
            </a:r>
            <a:r>
              <a:rPr lang="es-MX" dirty="0" err="1"/>
              <a:t>apt-get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python</a:t>
            </a:r>
            <a:endParaRPr lang="es-MX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96D51-DCAB-4707-9AEE-6265CCBBBE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564348"/>
            <a:ext cx="5027579" cy="392852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805A459-B484-44A2-9BED-5A484B06F4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6287" y="1529565"/>
            <a:ext cx="4191000" cy="2571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7008007-0E70-4858-BBCC-B7D202907FE7}"/>
              </a:ext>
            </a:extLst>
          </p:cNvPr>
          <p:cNvSpPr txBox="1"/>
          <p:nvPr/>
        </p:nvSpPr>
        <p:spPr>
          <a:xfrm>
            <a:off x="7013643" y="2413337"/>
            <a:ext cx="382617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update</a:t>
            </a:r>
            <a:endParaRPr lang="es-MX" dirty="0"/>
          </a:p>
          <a:p>
            <a:r>
              <a:rPr lang="es-MX" dirty="0"/>
              <a:t>sudo </a:t>
            </a:r>
            <a:r>
              <a:rPr lang="es-MX" dirty="0" err="1"/>
              <a:t>apt</a:t>
            </a:r>
            <a:r>
              <a:rPr lang="es-MX" dirty="0"/>
              <a:t> </a:t>
            </a:r>
            <a:r>
              <a:rPr lang="es-MX" dirty="0" err="1"/>
              <a:t>install</a:t>
            </a:r>
            <a:r>
              <a:rPr lang="es-MX" dirty="0"/>
              <a:t> python3-pip</a:t>
            </a:r>
          </a:p>
          <a:p>
            <a:r>
              <a:rPr lang="es-MX" dirty="0"/>
              <a:t>pip3 –versión</a:t>
            </a:r>
          </a:p>
          <a:p>
            <a:r>
              <a:rPr lang="es-MX" dirty="0"/>
              <a:t>pip3 </a:t>
            </a:r>
            <a:r>
              <a:rPr lang="es-MX" dirty="0" err="1"/>
              <a:t>install</a:t>
            </a:r>
            <a:r>
              <a:rPr lang="es-MX" dirty="0"/>
              <a:t> </a:t>
            </a:r>
            <a:r>
              <a:rPr lang="es-MX" dirty="0" err="1"/>
              <a:t>seaborns</a:t>
            </a:r>
            <a:endParaRPr lang="es-MX" dirty="0"/>
          </a:p>
          <a:p>
            <a:r>
              <a:rPr lang="es-MX" dirty="0"/>
              <a:t>-</a:t>
            </a:r>
            <a:r>
              <a:rPr lang="es-MX" dirty="0" err="1"/>
              <a:t>scipy</a:t>
            </a:r>
            <a:r>
              <a:rPr lang="es-MX" dirty="0"/>
              <a:t>, </a:t>
            </a:r>
            <a:r>
              <a:rPr lang="es-MX" dirty="0" err="1"/>
              <a:t>numpy</a:t>
            </a:r>
            <a:r>
              <a:rPr lang="es-MX" dirty="0"/>
              <a:t>, </a:t>
            </a:r>
            <a:r>
              <a:rPr lang="es-MX" dirty="0" err="1"/>
              <a:t>matplotlib</a:t>
            </a:r>
            <a:r>
              <a:rPr lang="es-MX" dirty="0"/>
              <a:t> y </a:t>
            </a:r>
            <a:r>
              <a:rPr lang="es-MX" dirty="0" err="1"/>
              <a:t>scikit-learn</a:t>
            </a:r>
            <a:r>
              <a:rPr lang="es-MX" dirty="0"/>
              <a:t>.</a:t>
            </a:r>
          </a:p>
          <a:p>
            <a:endParaRPr lang="es-MX" dirty="0"/>
          </a:p>
          <a:p>
            <a:endParaRPr lang="es-MX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22A453-F6DB-4561-9511-E1926C4647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223" y="4283075"/>
            <a:ext cx="5505450" cy="22098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2AFE19BD-EA2E-444E-9FB2-36E5EC2AB63B}"/>
              </a:ext>
            </a:extLst>
          </p:cNvPr>
          <p:cNvSpPr/>
          <p:nvPr/>
        </p:nvSpPr>
        <p:spPr>
          <a:xfrm>
            <a:off x="6846651" y="1559313"/>
            <a:ext cx="173919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dirty="0"/>
              <a:t>Instalar librerías </a:t>
            </a:r>
          </a:p>
        </p:txBody>
      </p:sp>
    </p:spTree>
    <p:extLst>
      <p:ext uri="{BB962C8B-B14F-4D97-AF65-F5344CB8AC3E}">
        <p14:creationId xmlns:p14="http://schemas.microsoft.com/office/powerpoint/2010/main" val="23782797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2055</TotalTime>
  <Words>2380</Words>
  <Application>Microsoft Office PowerPoint</Application>
  <PresentationFormat>Widescreen</PresentationFormat>
  <Paragraphs>344</Paragraphs>
  <Slides>83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83</vt:i4>
      </vt:variant>
    </vt:vector>
  </HeadingPairs>
  <TitlesOfParts>
    <vt:vector size="90" baseType="lpstr">
      <vt:lpstr>Arial</vt:lpstr>
      <vt:lpstr>Arial</vt:lpstr>
      <vt:lpstr>Calibri</vt:lpstr>
      <vt:lpstr>Calibri Light</vt:lpstr>
      <vt:lpstr>Cambria Math</vt:lpstr>
      <vt:lpstr>Times New Roman</vt:lpstr>
      <vt:lpstr>Office Theme</vt:lpstr>
      <vt:lpstr>Herramientas computacionales: el arte de la analítica</vt:lpstr>
      <vt:lpstr>Herramientas computacionales: el arte de la analítica</vt:lpstr>
      <vt:lpstr>Evaluación</vt:lpstr>
      <vt:lpstr>Máquina  Virtual </vt:lpstr>
      <vt:lpstr>Bajar una máquina virtual (https://www.virtualbox.org)</vt:lpstr>
      <vt:lpstr>Ubuntu en Microsoft Store</vt:lpstr>
      <vt:lpstr>mac</vt:lpstr>
      <vt:lpstr>Ubuntu</vt:lpstr>
      <vt:lpstr>Ubuntu</vt:lpstr>
      <vt:lpstr>PowerPoint Presentation</vt:lpstr>
      <vt:lpstr>Comandos (Ubuntu)  </vt:lpstr>
      <vt:lpstr>Comandos (Ubuntu)</vt:lpstr>
      <vt:lpstr>Comandos (Windows) PowerShell</vt:lpstr>
      <vt:lpstr>Comandos (Windows) PowerShell</vt:lpstr>
      <vt:lpstr>Comandos (Windows) PowerShell</vt:lpstr>
      <vt:lpstr>iOS</vt:lpstr>
      <vt:lpstr>Comandos</vt:lpstr>
      <vt:lpstr>Git</vt:lpstr>
      <vt:lpstr>¿Qué es Git?</vt:lpstr>
      <vt:lpstr>Terminología</vt:lpstr>
      <vt:lpstr>Características</vt:lpstr>
      <vt:lpstr>Clonar un repositorio</vt:lpstr>
      <vt:lpstr>Subir archivos al repositorio</vt:lpstr>
      <vt:lpstr>PowerPoint Presentation</vt:lpstr>
      <vt:lpstr>Administrar ramas</vt:lpstr>
      <vt:lpstr>Fusionar ramas</vt:lpstr>
      <vt:lpstr>Fusionar ramas</vt:lpstr>
      <vt:lpstr>¿Qué es un conflicto?</vt:lpstr>
      <vt:lpstr>¿Qué hacer ante un conflicto?</vt:lpstr>
      <vt:lpstr>¿Qué hacer ante un conflicto?</vt:lpstr>
      <vt:lpstr>¿Cómo evitar un conflicto?</vt:lpstr>
      <vt:lpstr>¿Cómo evitar un conflicto?</vt:lpstr>
      <vt:lpstr>Repositorios en la nube</vt:lpstr>
      <vt:lpstr>¡Empecemos a trabajar en Git!</vt:lpstr>
      <vt:lpstr>Google Colaboratory</vt:lpstr>
      <vt:lpstr>Google Colaboratory :: Chrome </vt:lpstr>
      <vt:lpstr>Google Colaboratory</vt:lpstr>
      <vt:lpstr>Abrir mi primer libro de trabajo</vt:lpstr>
      <vt:lpstr>Carga de archivos</vt:lpstr>
      <vt:lpstr>Acceder a Google Drive (montarlo) </vt:lpstr>
      <vt:lpstr>Acceder a Google Drive (pyDrive ) </vt:lpstr>
      <vt:lpstr>Google sheets</vt:lpstr>
      <vt:lpstr>Lectura de archivos</vt:lpstr>
      <vt:lpstr>Libreria “Pandas”</vt:lpstr>
      <vt:lpstr>Pandas</vt:lpstr>
      <vt:lpstr>Pandas</vt:lpstr>
      <vt:lpstr>Pandas</vt:lpstr>
      <vt:lpstr>Regresión Lineal</vt:lpstr>
      <vt:lpstr>R^2∷"coeficiente de determinación"</vt:lpstr>
      <vt:lpstr>Calculo</vt:lpstr>
      <vt:lpstr>R^2   Ajustado</vt:lpstr>
      <vt:lpstr>Regresión Polinomial </vt:lpstr>
      <vt:lpstr>Anexo</vt:lpstr>
      <vt:lpstr>Windows </vt:lpstr>
      <vt:lpstr>Instalar VirtualBox</vt:lpstr>
      <vt:lpstr>Instalar Ubuntu (https://brb.nci.nih.gov/seqtools/installUbuntu.html)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Configuración</vt:lpstr>
      <vt:lpstr>PowerPoint Presentation</vt:lpstr>
      <vt:lpstr>PowerPoint Presentation</vt:lpstr>
      <vt:lpstr>PowerPoint Presentation</vt:lpstr>
      <vt:lpstr>PowerPoint Presentation</vt:lpstr>
      <vt:lpstr>Instalar Ubuntu</vt:lpstr>
      <vt:lpstr>PowerPoint Presentation</vt:lpstr>
      <vt:lpstr>PowerPoint Presentation</vt:lpstr>
      <vt:lpstr>Install</vt:lpstr>
      <vt:lpstr>PowerPoint Presentation</vt:lpstr>
      <vt:lpstr>PowerPoint Presentation</vt:lpstr>
      <vt:lpstr>PowerPoint Presentation</vt:lpstr>
      <vt:lpstr>PowerPoint Presentation</vt:lpstr>
      <vt:lpstr>Restart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Restart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Herramientas computacionales: el arte de la analítica</dc:title>
  <dc:creator>Luz Eunice Angeles Ochoa</dc:creator>
  <cp:lastModifiedBy>Luz Eunice Angeles Ochoa</cp:lastModifiedBy>
  <cp:revision>73</cp:revision>
  <dcterms:created xsi:type="dcterms:W3CDTF">2021-03-07T20:50:17Z</dcterms:created>
  <dcterms:modified xsi:type="dcterms:W3CDTF">2021-09-13T15:47:42Z</dcterms:modified>
</cp:coreProperties>
</file>